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9" r:id="rId3"/>
    <p:sldId id="257" r:id="rId4"/>
    <p:sldId id="305" r:id="rId5"/>
    <p:sldId id="264" r:id="rId6"/>
    <p:sldId id="297" r:id="rId7"/>
    <p:sldId id="311" r:id="rId8"/>
    <p:sldId id="265" r:id="rId9"/>
    <p:sldId id="308" r:id="rId10"/>
    <p:sldId id="309" r:id="rId11"/>
    <p:sldId id="281" r:id="rId12"/>
    <p:sldId id="310" r:id="rId13"/>
    <p:sldId id="261" r:id="rId14"/>
    <p:sldId id="302" r:id="rId15"/>
    <p:sldId id="278" r:id="rId16"/>
  </p:sldIdLst>
  <p:sldSz cx="9144000" cy="5143500" type="screen16x9"/>
  <p:notesSz cx="6858000" cy="9144000"/>
  <p:embeddedFontLst>
    <p:embeddedFont>
      <p:font typeface="Noto Sans KR Black" panose="020B0A00000000000000" pitchFamily="34" charset="-127"/>
      <p:bold r:id="rId18"/>
    </p:embeddedFont>
    <p:embeddedFont>
      <p:font typeface="Noto Sans KR Light" panose="020B0300000000000000" pitchFamily="34" charset="-127"/>
      <p:regular r:id="rId19"/>
    </p:embeddedFont>
    <p:embeddedFont>
      <p:font typeface="Noto Sans KR Medium" panose="020B0600000000000000" pitchFamily="34" charset="-127"/>
      <p:regular r:id="rId20"/>
    </p:embeddedFont>
    <p:embeddedFont>
      <p:font typeface="Noto Serif KR Medium" panose="02020500000000000000" pitchFamily="18" charset="-127"/>
      <p:regular r:id="rId21"/>
    </p:embeddedFont>
    <p:embeddedFont>
      <p:font typeface="Barlow" panose="00000500000000000000" pitchFamily="2" charset="0"/>
      <p:regular r:id="rId22"/>
      <p:bold r:id="rId23"/>
      <p:italic r:id="rId24"/>
      <p:boldItalic r:id="rId25"/>
    </p:embeddedFont>
    <p:embeddedFont>
      <p:font typeface="HY헤드라인M" panose="02030600000101010101" pitchFamily="18" charset="-127"/>
      <p:regular r:id="rId26"/>
    </p:embeddedFont>
    <p:embeddedFont>
      <p:font typeface="나눔고딕" pitchFamily="2" charset="-127"/>
      <p:regular r:id="rId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76" userDrawn="1">
          <p15:clr>
            <a:srgbClr val="A4A3A4"/>
          </p15:clr>
        </p15:guide>
        <p15:guide id="3" orient="horz" pos="2935" userDrawn="1">
          <p15:clr>
            <a:srgbClr val="A4A3A4"/>
          </p15:clr>
        </p15:guide>
        <p15:guide id="4" pos="5284" userDrawn="1">
          <p15:clr>
            <a:srgbClr val="A4A3A4"/>
          </p15:clr>
        </p15:guide>
        <p15:guide id="5" pos="1043" userDrawn="1">
          <p15:clr>
            <a:srgbClr val="A4A3A4"/>
          </p15:clr>
        </p15:guide>
        <p15:guide id="6" pos="3311" userDrawn="1">
          <p15:clr>
            <a:srgbClr val="A4A3A4"/>
          </p15:clr>
        </p15:guide>
        <p15:guide id="7" pos="3152" userDrawn="1">
          <p15:clr>
            <a:srgbClr val="A4A3A4"/>
          </p15:clr>
        </p15:guide>
        <p15:guide id="8" pos="29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7D66"/>
    <a:srgbClr val="E85C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8E7EF0-30BA-47A9-9E73-536E6FB35545}">
  <a:tblStyle styleId="{918E7EF0-30BA-47A9-9E73-536E6FB3554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FAFD12A-2A65-4255-B111-476A2ECDBF9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8" autoAdjust="0"/>
    <p:restoredTop sz="94635" autoAdjust="0"/>
  </p:normalViewPr>
  <p:slideViewPr>
    <p:cSldViewPr snapToGrid="0">
      <p:cViewPr varScale="1">
        <p:scale>
          <a:sx n="137" d="100"/>
          <a:sy n="137" d="100"/>
        </p:scale>
        <p:origin x="804" y="114"/>
      </p:cViewPr>
      <p:guideLst>
        <p:guide orient="horz" pos="1076"/>
        <p:guide orient="horz" pos="2935"/>
        <p:guide pos="5284"/>
        <p:guide pos="1043"/>
        <p:guide pos="3311"/>
        <p:guide pos="3152"/>
        <p:guide pos="2993"/>
      </p:guideLst>
    </p:cSldViewPr>
  </p:slideViewPr>
  <p:outlineViewPr>
    <p:cViewPr>
      <p:scale>
        <a:sx n="33" d="100"/>
        <a:sy n="33" d="100"/>
      </p:scale>
      <p:origin x="0" y="-226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6" d="100"/>
          <a:sy n="116" d="100"/>
        </p:scale>
        <p:origin x="213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88531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bd3cc128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bd3cc128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bd3cc1285d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bd3cc1285d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17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56703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8292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924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9601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2458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872900" y="-75"/>
            <a:ext cx="1271100" cy="5143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241225" y="1310875"/>
            <a:ext cx="6509100" cy="2521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047925" y="-75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241225" y="1770000"/>
            <a:ext cx="6509100" cy="160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935400" y="184620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935400" y="2604625"/>
            <a:ext cx="58149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▪"/>
              <a:defRPr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 slide">
  <p:cSld name="TITLE_AND_BODY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4178396" y="393525"/>
            <a:ext cx="45720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865550" y="1349150"/>
            <a:ext cx="37764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▪"/>
              <a:defRPr sz="2200"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1576275" y="1367175"/>
            <a:ext cx="3482400" cy="3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▪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 dirty="0"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5268071" y="1367175"/>
            <a:ext cx="3482400" cy="3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▪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▫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156017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2"/>
          </p:nvPr>
        </p:nvSpPr>
        <p:spPr>
          <a:xfrm>
            <a:off x="3996525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3"/>
          </p:nvPr>
        </p:nvSpPr>
        <p:spPr>
          <a:xfrm>
            <a:off x="6432874" y="1375225"/>
            <a:ext cx="2317500" cy="3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877500" y="393525"/>
            <a:ext cx="7872900" cy="806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9"/>
          <p:cNvSpPr/>
          <p:nvPr/>
        </p:nvSpPr>
        <p:spPr>
          <a:xfrm>
            <a:off x="7943750" y="393425"/>
            <a:ext cx="806700" cy="806700"/>
          </a:xfrm>
          <a:prstGeom prst="rect">
            <a:avLst/>
          </a:prstGeom>
          <a:solidFill>
            <a:srgbClr val="FFFFFF">
              <a:alpha val="5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1271100" y="-75"/>
            <a:ext cx="78729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85750" dist="190500" dir="108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8750300" y="4356125"/>
            <a:ext cx="393600" cy="393600"/>
          </a:xfrm>
          <a:prstGeom prst="rect">
            <a:avLst/>
          </a:prstGeom>
          <a:solidFill>
            <a:srgbClr val="FFB000"/>
          </a:solidFill>
          <a:ln>
            <a:noFill/>
          </a:ln>
          <a:effectLst>
            <a:outerShdw blurRad="214313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"/>
              <a:buNone/>
              <a:defRPr sz="24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56331" y="1349141"/>
            <a:ext cx="7085700" cy="29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▪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▫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○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■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●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○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■"/>
              <a:defRPr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>
            <a:off x="2710225" y="1310850"/>
            <a:ext cx="5476800" cy="25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올빼미식 늑장 공시로 </a:t>
            </a:r>
            <a:br>
              <a:rPr lang="ko-KR" altLang="en-US" sz="32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</a:br>
            <a:r>
              <a:rPr lang="ko-KR" altLang="en-US" sz="32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다 가릴 수는 없다</a:t>
            </a:r>
            <a:br>
              <a:rPr lang="ko-KR" altLang="en-US" sz="32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</a:br>
            <a:br>
              <a:rPr lang="ko-KR" altLang="en-US" sz="20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</a:br>
            <a:r>
              <a:rPr lang="en-US" altLang="ko-KR" sz="24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… </a:t>
            </a:r>
            <a:r>
              <a:rPr lang="ko-KR" altLang="en-US" sz="24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한화 </a:t>
            </a:r>
            <a:r>
              <a:rPr lang="en-US" altLang="ko-KR" sz="24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…</a:t>
            </a:r>
            <a:br>
              <a:rPr lang="en-US" altLang="ko-KR" sz="24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</a:br>
            <a:br>
              <a:rPr lang="en-US" altLang="ko-KR" sz="24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</a:br>
            <a:r>
              <a:rPr lang="en-US" altLang="ko-KR" sz="1100" b="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7</a:t>
            </a:r>
            <a:r>
              <a:rPr lang="ko-KR" altLang="en-US" sz="1100" b="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조 </a:t>
            </a:r>
            <a:r>
              <a:rPr lang="ko-KR" altLang="en-US" sz="1100" b="0" dirty="0" err="1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박우열</a:t>
            </a:r>
            <a:r>
              <a:rPr lang="ko-KR" altLang="en-US" sz="1100" b="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ko-KR" altLang="en-US" sz="1100" b="0" dirty="0" err="1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박지미</a:t>
            </a:r>
            <a:r>
              <a:rPr lang="ko-KR" altLang="en-US" sz="1100" b="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박형석 </a:t>
            </a:r>
            <a:r>
              <a:rPr lang="ko-KR" altLang="en-US" sz="1100" b="0" dirty="0" err="1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서덕철</a:t>
            </a:r>
            <a:r>
              <a:rPr lang="ko-KR" altLang="en-US" sz="1100" b="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ko-KR" altLang="en-US" sz="1100" b="0" dirty="0" err="1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이세규</a:t>
            </a:r>
            <a:endParaRPr lang="ko-KR" altLang="en-US" sz="1200" b="0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악재 공시 시점에 따른 </a:t>
            </a:r>
            <a:br>
              <a:rPr lang="en-US" altLang="ko-KR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</a:b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기업 주가의 영향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4886490" y="1398010"/>
            <a:ext cx="37764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22222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■ 그럼에도 늑장공시를 하는 이유</a:t>
            </a:r>
            <a:r>
              <a:rPr lang="en-US" altLang="ko-KR" sz="1200" b="1" dirty="0">
                <a:solidFill>
                  <a:srgbClr val="22222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?</a:t>
            </a:r>
          </a:p>
          <a:p>
            <a:pPr marL="90488" lvl="0" indent="-90488" algn="l" rtl="0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22222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</a:t>
            </a:r>
            <a:r>
              <a:rPr lang="en-US" altLang="ko-KR" sz="1100" b="0" i="0" dirty="0">
                <a:solidFill>
                  <a:srgbClr val="222222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- 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첫째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 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기업이 공시시점 선택에 따른 주가에의 영향을 잘못 판단하여 단기적으로 역효과를 발생시킴에도 불구하고 공시시점을 전략적으로 선택</a:t>
            </a:r>
          </a:p>
          <a:p>
            <a:pPr marL="90488" lvl="0" indent="-90488">
              <a:lnSpc>
                <a:spcPct val="130000"/>
              </a:lnSpc>
              <a:buNone/>
            </a:pPr>
            <a:r>
              <a:rPr lang="ko-KR" altLang="en-US" sz="1100" dirty="0">
                <a:solidFill>
                  <a:srgbClr val="22222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-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둘째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 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기업이 이러한 사실을 알면서도 대리인문 제 등 다른 요인 때문에 공시시점을 전략적으로 선택</a:t>
            </a:r>
            <a:endParaRPr lang="ko-KR" altLang="en-US" sz="1100" b="1" i="0" dirty="0">
              <a:solidFill>
                <a:srgbClr val="222222"/>
              </a:solidFill>
              <a:effectLst/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ko-KR" altLang="en-US" sz="11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188" name="Google Shape;188;p23"/>
          <p:cNvGrpSpPr/>
          <p:nvPr/>
        </p:nvGrpSpPr>
        <p:grpSpPr>
          <a:xfrm>
            <a:off x="8176601" y="649018"/>
            <a:ext cx="355087" cy="295596"/>
            <a:chOff x="1244325" y="314425"/>
            <a:chExt cx="444525" cy="370050"/>
          </a:xfrm>
        </p:grpSpPr>
        <p:sp>
          <p:nvSpPr>
            <p:cNvPr id="189" name="Google Shape;189;p23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텍스트상자 3">
            <a:extLst>
              <a:ext uri="{FF2B5EF4-FFF2-40B4-BE49-F238E27FC236}">
                <a16:creationId xmlns:a16="http://schemas.microsoft.com/office/drawing/2014/main" id="{68304DC7-DA54-449C-88CD-AB4131DEEB4D}"/>
              </a:ext>
            </a:extLst>
          </p:cNvPr>
          <p:cNvSpPr txBox="1"/>
          <p:nvPr/>
        </p:nvSpPr>
        <p:spPr>
          <a:xfrm>
            <a:off x="5333248" y="3419043"/>
            <a:ext cx="31638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기업은 이익을 위해서라도 투자자에게 </a:t>
            </a:r>
            <a:r>
              <a:rPr kumimoji="1" lang="ko-KR" altLang="en-US" b="1" dirty="0">
                <a:solidFill>
                  <a:schemeClr val="accent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필요한 정보를 즉시 공시</a:t>
            </a:r>
            <a:r>
              <a:rPr kumimoji="1"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할 수 있도록 노력하여 </a:t>
            </a:r>
            <a:r>
              <a:rPr kumimoji="1" lang="ko-KR" altLang="en-US" b="1" dirty="0">
                <a:solidFill>
                  <a:schemeClr val="accent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시장 신뢰성을 높여야 함</a:t>
            </a:r>
            <a:r>
              <a:rPr kumimoji="1"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</a:t>
            </a:r>
            <a:r>
              <a:rPr kumimoji="1"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</a:p>
        </p:txBody>
      </p:sp>
      <p:sp>
        <p:nvSpPr>
          <p:cNvPr id="9" name="오른쪽 화살표[R] 4">
            <a:extLst>
              <a:ext uri="{FF2B5EF4-FFF2-40B4-BE49-F238E27FC236}">
                <a16:creationId xmlns:a16="http://schemas.microsoft.com/office/drawing/2014/main" id="{2CD27B64-497A-47C2-980D-97D698022A7D}"/>
              </a:ext>
            </a:extLst>
          </p:cNvPr>
          <p:cNvSpPr/>
          <p:nvPr/>
        </p:nvSpPr>
        <p:spPr>
          <a:xfrm>
            <a:off x="5009811" y="3592074"/>
            <a:ext cx="316050" cy="392601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444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9"/>
          <p:cNvSpPr txBox="1">
            <a:spLocks noGrp="1"/>
          </p:cNvSpPr>
          <p:nvPr>
            <p:ph type="ctrTitle"/>
          </p:nvPr>
        </p:nvSpPr>
        <p:spPr>
          <a:xfrm>
            <a:off x="2935400" y="184620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2. </a:t>
            </a: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국내 늑장공시 관련 사례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412" name="Google Shape;412;p39"/>
          <p:cNvSpPr txBox="1">
            <a:spLocks noGrp="1"/>
          </p:cNvSpPr>
          <p:nvPr>
            <p:ph type="subTitle" idx="1"/>
          </p:nvPr>
        </p:nvSpPr>
        <p:spPr>
          <a:xfrm>
            <a:off x="2935400" y="2604625"/>
            <a:ext cx="5814900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            한미약품</a:t>
            </a:r>
            <a:r>
              <a:rPr lang="en-US" altLang="ko-KR" sz="1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ko-KR" altLang="en-US" sz="1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사례분석</a:t>
            </a:r>
            <a:endParaRPr sz="1600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D2367E6C-50B9-4152-A0F9-9F9D757FA1E2}"/>
              </a:ext>
            </a:extLst>
          </p:cNvPr>
          <p:cNvGrpSpPr/>
          <p:nvPr/>
        </p:nvGrpSpPr>
        <p:grpSpPr>
          <a:xfrm>
            <a:off x="1655762" y="2641853"/>
            <a:ext cx="7094637" cy="792016"/>
            <a:chOff x="1655762" y="2641853"/>
            <a:chExt cx="7094637" cy="792016"/>
          </a:xfrm>
        </p:grpSpPr>
        <p:sp>
          <p:nvSpPr>
            <p:cNvPr id="2" name="화살표: 오른쪽 1">
              <a:extLst>
                <a:ext uri="{FF2B5EF4-FFF2-40B4-BE49-F238E27FC236}">
                  <a16:creationId xmlns:a16="http://schemas.microsoft.com/office/drawing/2014/main" id="{DC319D33-9278-424C-9F8C-90C1E7F901B1}"/>
                </a:ext>
              </a:extLst>
            </p:cNvPr>
            <p:cNvSpPr/>
            <p:nvPr/>
          </p:nvSpPr>
          <p:spPr>
            <a:xfrm>
              <a:off x="1655762" y="2922024"/>
              <a:ext cx="7094637" cy="314712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C1CD0C89-FC08-410D-B2B8-BB90727F8820}"/>
                </a:ext>
              </a:extLst>
            </p:cNvPr>
            <p:cNvSpPr/>
            <p:nvPr/>
          </p:nvSpPr>
          <p:spPr>
            <a:xfrm>
              <a:off x="2370450" y="2641853"/>
              <a:ext cx="792016" cy="792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316CC53C-7566-4096-967A-6708DADE13FB}"/>
                </a:ext>
              </a:extLst>
            </p:cNvPr>
            <p:cNvSpPr/>
            <p:nvPr/>
          </p:nvSpPr>
          <p:spPr>
            <a:xfrm>
              <a:off x="3345951" y="2641853"/>
              <a:ext cx="792016" cy="792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D9D04549-139B-499D-94C3-E21B25324EAD}"/>
                </a:ext>
              </a:extLst>
            </p:cNvPr>
            <p:cNvSpPr/>
            <p:nvPr/>
          </p:nvSpPr>
          <p:spPr>
            <a:xfrm>
              <a:off x="4321452" y="2641853"/>
              <a:ext cx="792016" cy="792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A3B0B0CE-82E1-4FA0-9A2F-45BF678AA9E5}"/>
                </a:ext>
              </a:extLst>
            </p:cNvPr>
            <p:cNvSpPr/>
            <p:nvPr/>
          </p:nvSpPr>
          <p:spPr>
            <a:xfrm>
              <a:off x="5296953" y="2641853"/>
              <a:ext cx="792016" cy="792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654AD4C1-BBC6-4196-B9AF-57449C996179}"/>
                </a:ext>
              </a:extLst>
            </p:cNvPr>
            <p:cNvSpPr/>
            <p:nvPr/>
          </p:nvSpPr>
          <p:spPr>
            <a:xfrm>
              <a:off x="6272454" y="2641853"/>
              <a:ext cx="792016" cy="792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7D8AC054-000C-4160-8A82-06007816EED1}"/>
                </a:ext>
              </a:extLst>
            </p:cNvPr>
            <p:cNvSpPr/>
            <p:nvPr/>
          </p:nvSpPr>
          <p:spPr>
            <a:xfrm>
              <a:off x="7247957" y="2641853"/>
              <a:ext cx="792016" cy="79201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65" name="Google Shape;465;p41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국내사례분석 </a:t>
            </a:r>
            <a:r>
              <a:rPr lang="en-US" altLang="ko-KR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- </a:t>
            </a: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한미약품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466" name="Google Shape;466;p41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77" name="Google Shape;477;p41"/>
          <p:cNvSpPr/>
          <p:nvPr/>
        </p:nvSpPr>
        <p:spPr>
          <a:xfrm>
            <a:off x="6469339" y="2095099"/>
            <a:ext cx="134100" cy="134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87" name="Google Shape;487;p41"/>
          <p:cNvSpPr txBox="1"/>
          <p:nvPr/>
        </p:nvSpPr>
        <p:spPr>
          <a:xfrm>
            <a:off x="2124650" y="1723005"/>
            <a:ext cx="1286400" cy="483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미국계 다국적 제약사 </a:t>
            </a:r>
            <a:r>
              <a:rPr lang="ko-KR" altLang="en-US" sz="1000" dirty="0" err="1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제넨텍에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 </a:t>
            </a:r>
            <a:r>
              <a:rPr lang="en-US" altLang="ko-KR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1</a:t>
            </a:r>
            <a:r>
              <a:rPr lang="ko-KR" altLang="en-US" sz="1000" dirty="0" err="1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조원대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 기술 수출 공시</a:t>
            </a:r>
            <a:endParaRPr lang="en-US" altLang="ko-KR" sz="10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Barlow"/>
              <a:sym typeface="Barlow"/>
            </a:endParaRPr>
          </a:p>
        </p:txBody>
      </p:sp>
      <p:sp>
        <p:nvSpPr>
          <p:cNvPr id="488" name="Google Shape;488;p41"/>
          <p:cNvSpPr txBox="1"/>
          <p:nvPr/>
        </p:nvSpPr>
        <p:spPr>
          <a:xfrm>
            <a:off x="4092192" y="1723005"/>
            <a:ext cx="1286400" cy="483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KRX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 </a:t>
            </a:r>
            <a:r>
              <a:rPr lang="ko-KR" altLang="en-US" sz="1000" dirty="0" err="1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공시부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 직원에게</a:t>
            </a:r>
            <a:endParaRPr lang="en-US" altLang="ko-KR" sz="10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Barlow"/>
              <a:sym typeface="Barlo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 err="1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베링거인겔하임의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 계약파기를 알림</a:t>
            </a:r>
            <a:endParaRPr sz="10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Barlow"/>
              <a:sym typeface="Barlow"/>
            </a:endParaRPr>
          </a:p>
        </p:txBody>
      </p:sp>
      <p:sp>
        <p:nvSpPr>
          <p:cNvPr id="489" name="Google Shape;489;p41"/>
          <p:cNvSpPr txBox="1"/>
          <p:nvPr/>
        </p:nvSpPr>
        <p:spPr>
          <a:xfrm>
            <a:off x="6059735" y="1723005"/>
            <a:ext cx="1286400" cy="323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 err="1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베링거인겔하임과의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 계약 파기 건 공시</a:t>
            </a:r>
            <a:endParaRPr sz="10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Barlow"/>
              <a:sym typeface="Barlow"/>
            </a:endParaRPr>
          </a:p>
        </p:txBody>
      </p:sp>
      <p:sp>
        <p:nvSpPr>
          <p:cNvPr id="490" name="Google Shape;490;p41"/>
          <p:cNvSpPr txBox="1"/>
          <p:nvPr/>
        </p:nvSpPr>
        <p:spPr>
          <a:xfrm>
            <a:off x="2978737" y="3801825"/>
            <a:ext cx="1462086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 err="1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베링거인겔하임으로부터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 </a:t>
            </a:r>
            <a:r>
              <a:rPr lang="en-US" altLang="ko-KR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8,000</a:t>
            </a:r>
            <a:r>
              <a:rPr lang="ko-KR" altLang="en-US" sz="1000" dirty="0" err="1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억원대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 기술수출계약 파기 통보 </a:t>
            </a:r>
            <a:endParaRPr sz="10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Barlow"/>
              <a:sym typeface="Barlow"/>
            </a:endParaRPr>
          </a:p>
        </p:txBody>
      </p:sp>
      <p:sp>
        <p:nvSpPr>
          <p:cNvPr id="491" name="Google Shape;491;p41"/>
          <p:cNvSpPr txBox="1"/>
          <p:nvPr/>
        </p:nvSpPr>
        <p:spPr>
          <a:xfrm>
            <a:off x="5076041" y="3810488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전일 호재 반영으로</a:t>
            </a:r>
            <a:endParaRPr lang="en-US" altLang="ko-KR" sz="10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Barlow"/>
              <a:sym typeface="Barlo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주가 상승</a:t>
            </a:r>
            <a:endParaRPr lang="en-US" altLang="ko-KR" sz="10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Barlow"/>
              <a:sym typeface="Barlo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(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주가 </a:t>
            </a:r>
            <a:r>
              <a:rPr lang="en-US" altLang="ko-KR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: 654,000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원</a:t>
            </a:r>
            <a:r>
              <a:rPr lang="en-US" altLang="ko-KR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)</a:t>
            </a:r>
            <a:endParaRPr sz="10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Barlow"/>
              <a:sym typeface="Barlow"/>
            </a:endParaRPr>
          </a:p>
        </p:txBody>
      </p:sp>
      <p:sp>
        <p:nvSpPr>
          <p:cNvPr id="492" name="Google Shape;492;p41"/>
          <p:cNvSpPr txBox="1"/>
          <p:nvPr/>
        </p:nvSpPr>
        <p:spPr>
          <a:xfrm>
            <a:off x="6997658" y="3797943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악재 공시 결과</a:t>
            </a:r>
            <a:endParaRPr lang="en-US" altLang="ko-KR" sz="10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Barlow"/>
              <a:sym typeface="Barlo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연중 최저치로 장마감</a:t>
            </a:r>
            <a:endParaRPr lang="en-US" altLang="ko-KR" sz="10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Barlow"/>
              <a:sym typeface="Barlo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(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주가 </a:t>
            </a:r>
            <a:r>
              <a:rPr lang="en-US" altLang="ko-KR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: 508,000</a:t>
            </a:r>
            <a:r>
              <a:rPr lang="ko-KR" altLang="en-US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원</a:t>
            </a:r>
            <a:r>
              <a:rPr lang="en-US" altLang="ko-KR" sz="10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Barlow"/>
                <a:sym typeface="Barlow"/>
              </a:rPr>
              <a:t>)</a:t>
            </a:r>
            <a:endParaRPr sz="10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cs typeface="Barlow"/>
              <a:sym typeface="Barlow"/>
            </a:endParaRPr>
          </a:p>
        </p:txBody>
      </p:sp>
      <p:grpSp>
        <p:nvGrpSpPr>
          <p:cNvPr id="493" name="Google Shape;493;p41"/>
          <p:cNvGrpSpPr/>
          <p:nvPr/>
        </p:nvGrpSpPr>
        <p:grpSpPr>
          <a:xfrm>
            <a:off x="8247163" y="629034"/>
            <a:ext cx="205851" cy="335576"/>
            <a:chOff x="6730350" y="2315900"/>
            <a:chExt cx="257700" cy="420100"/>
          </a:xfrm>
        </p:grpSpPr>
        <p:sp>
          <p:nvSpPr>
            <p:cNvPr id="494" name="Google Shape;494;p41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1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1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1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1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487;p41">
            <a:extLst>
              <a:ext uri="{FF2B5EF4-FFF2-40B4-BE49-F238E27FC236}">
                <a16:creationId xmlns:a16="http://schemas.microsoft.com/office/drawing/2014/main" id="{2D7A6914-3486-4F73-9340-D5EE6E5C9288}"/>
              </a:ext>
            </a:extLst>
          </p:cNvPr>
          <p:cNvSpPr txBox="1"/>
          <p:nvPr/>
        </p:nvSpPr>
        <p:spPr>
          <a:xfrm>
            <a:off x="2407994" y="2894535"/>
            <a:ext cx="710250" cy="286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2016.09.29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16:33</a:t>
            </a:r>
            <a:endParaRPr sz="800" b="1" dirty="0">
              <a:solidFill>
                <a:schemeClr val="bg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cs typeface="Barlow"/>
              <a:sym typeface="Barlow"/>
            </a:endParaRPr>
          </a:p>
        </p:txBody>
      </p:sp>
      <p:sp>
        <p:nvSpPr>
          <p:cNvPr id="39" name="Google Shape;487;p41">
            <a:extLst>
              <a:ext uri="{FF2B5EF4-FFF2-40B4-BE49-F238E27FC236}">
                <a16:creationId xmlns:a16="http://schemas.microsoft.com/office/drawing/2014/main" id="{E4F63253-EB76-4447-B00E-C83BAD5E8200}"/>
              </a:ext>
            </a:extLst>
          </p:cNvPr>
          <p:cNvSpPr txBox="1"/>
          <p:nvPr/>
        </p:nvSpPr>
        <p:spPr>
          <a:xfrm>
            <a:off x="3379707" y="2894535"/>
            <a:ext cx="710250" cy="286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2016.09.29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19:06</a:t>
            </a:r>
            <a:endParaRPr sz="800" b="1" dirty="0">
              <a:solidFill>
                <a:schemeClr val="bg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cs typeface="Barlow"/>
              <a:sym typeface="Barlow"/>
            </a:endParaRPr>
          </a:p>
        </p:txBody>
      </p:sp>
      <p:sp>
        <p:nvSpPr>
          <p:cNvPr id="40" name="Google Shape;487;p41">
            <a:extLst>
              <a:ext uri="{FF2B5EF4-FFF2-40B4-BE49-F238E27FC236}">
                <a16:creationId xmlns:a16="http://schemas.microsoft.com/office/drawing/2014/main" id="{69706493-C0C9-420B-9C0F-3D585B9164B1}"/>
              </a:ext>
            </a:extLst>
          </p:cNvPr>
          <p:cNvSpPr txBox="1"/>
          <p:nvPr/>
        </p:nvSpPr>
        <p:spPr>
          <a:xfrm>
            <a:off x="4351420" y="2894535"/>
            <a:ext cx="710250" cy="286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2016.09.30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08:30</a:t>
            </a:r>
            <a:endParaRPr sz="800" b="1" dirty="0">
              <a:solidFill>
                <a:schemeClr val="bg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cs typeface="Barlow"/>
              <a:sym typeface="Barlow"/>
            </a:endParaRPr>
          </a:p>
        </p:txBody>
      </p:sp>
      <p:sp>
        <p:nvSpPr>
          <p:cNvPr id="41" name="Google Shape;487;p41">
            <a:extLst>
              <a:ext uri="{FF2B5EF4-FFF2-40B4-BE49-F238E27FC236}">
                <a16:creationId xmlns:a16="http://schemas.microsoft.com/office/drawing/2014/main" id="{47FFCACC-15B1-4BBF-A03A-B371A1099EF4}"/>
              </a:ext>
            </a:extLst>
          </p:cNvPr>
          <p:cNvSpPr txBox="1"/>
          <p:nvPr/>
        </p:nvSpPr>
        <p:spPr>
          <a:xfrm>
            <a:off x="5335659" y="2894535"/>
            <a:ext cx="710250" cy="286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2016.09.30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09:00</a:t>
            </a:r>
            <a:endParaRPr sz="800" b="1" dirty="0">
              <a:solidFill>
                <a:schemeClr val="bg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cs typeface="Barlow"/>
              <a:sym typeface="Barlow"/>
            </a:endParaRPr>
          </a:p>
        </p:txBody>
      </p:sp>
      <p:sp>
        <p:nvSpPr>
          <p:cNvPr id="42" name="Google Shape;487;p41">
            <a:extLst>
              <a:ext uri="{FF2B5EF4-FFF2-40B4-BE49-F238E27FC236}">
                <a16:creationId xmlns:a16="http://schemas.microsoft.com/office/drawing/2014/main" id="{4A2FCB73-803C-48D7-B852-64AF65BB068E}"/>
              </a:ext>
            </a:extLst>
          </p:cNvPr>
          <p:cNvSpPr txBox="1"/>
          <p:nvPr/>
        </p:nvSpPr>
        <p:spPr>
          <a:xfrm>
            <a:off x="6319898" y="2894535"/>
            <a:ext cx="710250" cy="286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2016.09.30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09:29</a:t>
            </a:r>
            <a:endParaRPr sz="800" b="1" dirty="0">
              <a:solidFill>
                <a:schemeClr val="bg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cs typeface="Barlow"/>
              <a:sym typeface="Barlow"/>
            </a:endParaRPr>
          </a:p>
        </p:txBody>
      </p:sp>
      <p:sp>
        <p:nvSpPr>
          <p:cNvPr id="43" name="Google Shape;487;p41">
            <a:extLst>
              <a:ext uri="{FF2B5EF4-FFF2-40B4-BE49-F238E27FC236}">
                <a16:creationId xmlns:a16="http://schemas.microsoft.com/office/drawing/2014/main" id="{4612B4EB-06A2-4680-9CB0-F53F7D78DA47}"/>
              </a:ext>
            </a:extLst>
          </p:cNvPr>
          <p:cNvSpPr txBox="1"/>
          <p:nvPr/>
        </p:nvSpPr>
        <p:spPr>
          <a:xfrm>
            <a:off x="7291613" y="2894535"/>
            <a:ext cx="710250" cy="286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2016.09.30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Barlow"/>
                <a:sym typeface="Barlow"/>
              </a:rPr>
              <a:t>15:30</a:t>
            </a:r>
            <a:endParaRPr sz="800" b="1" dirty="0">
              <a:solidFill>
                <a:schemeClr val="bg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cs typeface="Barlow"/>
              <a:sym typeface="Barlow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E9A2F765-B63C-4250-A771-BF60F68EFDDF}"/>
              </a:ext>
            </a:extLst>
          </p:cNvPr>
          <p:cNvCxnSpPr>
            <a:stCxn id="3" idx="0"/>
          </p:cNvCxnSpPr>
          <p:nvPr/>
        </p:nvCxnSpPr>
        <p:spPr>
          <a:xfrm flipH="1" flipV="1">
            <a:off x="2763119" y="2296470"/>
            <a:ext cx="3339" cy="345383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3140C4B2-33E1-4CB9-BA9A-7ABBE07DAF05}"/>
              </a:ext>
            </a:extLst>
          </p:cNvPr>
          <p:cNvCxnSpPr/>
          <p:nvPr/>
        </p:nvCxnSpPr>
        <p:spPr>
          <a:xfrm flipH="1" flipV="1">
            <a:off x="4751388" y="2328955"/>
            <a:ext cx="3339" cy="345383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920D3F61-859B-4C4B-8404-A2AAE0606C01}"/>
              </a:ext>
            </a:extLst>
          </p:cNvPr>
          <p:cNvCxnSpPr/>
          <p:nvPr/>
        </p:nvCxnSpPr>
        <p:spPr>
          <a:xfrm flipH="1" flipV="1">
            <a:off x="6675023" y="2327142"/>
            <a:ext cx="3339" cy="345383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EB5DC527-49FA-43E3-B517-A2A4FA70BC54}"/>
              </a:ext>
            </a:extLst>
          </p:cNvPr>
          <p:cNvCxnSpPr>
            <a:cxnSpLocks/>
          </p:cNvCxnSpPr>
          <p:nvPr/>
        </p:nvCxnSpPr>
        <p:spPr>
          <a:xfrm flipH="1">
            <a:off x="7640858" y="3418480"/>
            <a:ext cx="3339" cy="345383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02688D64-5ACE-4A87-B36C-E25812F912B5}"/>
              </a:ext>
            </a:extLst>
          </p:cNvPr>
          <p:cNvCxnSpPr>
            <a:cxnSpLocks/>
          </p:cNvCxnSpPr>
          <p:nvPr/>
        </p:nvCxnSpPr>
        <p:spPr>
          <a:xfrm flipH="1">
            <a:off x="5678056" y="3433869"/>
            <a:ext cx="3339" cy="345383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3B6082A4-23DB-451C-A568-24206D386482}"/>
              </a:ext>
            </a:extLst>
          </p:cNvPr>
          <p:cNvCxnSpPr>
            <a:cxnSpLocks/>
          </p:cNvCxnSpPr>
          <p:nvPr/>
        </p:nvCxnSpPr>
        <p:spPr>
          <a:xfrm flipH="1">
            <a:off x="3731493" y="3420485"/>
            <a:ext cx="3339" cy="345383"/>
          </a:xfrm>
          <a:prstGeom prst="straightConnector1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62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국내사례분석 </a:t>
            </a:r>
            <a:r>
              <a:rPr lang="en-US" altLang="ko-KR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- </a:t>
            </a: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한미약품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8180944" y="637329"/>
            <a:ext cx="336534" cy="318981"/>
            <a:chOff x="5300400" y="3670175"/>
            <a:chExt cx="421300" cy="399325"/>
          </a:xfrm>
        </p:grpSpPr>
        <p:sp>
          <p:nvSpPr>
            <p:cNvPr id="132" name="Google Shape;132;p1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2F350F66-1099-4B8E-B061-E8FA399F201A}"/>
              </a:ext>
            </a:extLst>
          </p:cNvPr>
          <p:cNvSpPr/>
          <p:nvPr/>
        </p:nvSpPr>
        <p:spPr>
          <a:xfrm>
            <a:off x="1690397" y="2106551"/>
            <a:ext cx="1728592" cy="601249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F9A00-2E74-48B4-BEDC-162A97134DD5}"/>
              </a:ext>
            </a:extLst>
          </p:cNvPr>
          <p:cNvSpPr txBox="1"/>
          <p:nvPr/>
        </p:nvSpPr>
        <p:spPr>
          <a:xfrm>
            <a:off x="1914362" y="2253287"/>
            <a:ext cx="12806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한미약품 입장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C94E8B9-583C-4108-8A4F-BB7C490CDE65}"/>
              </a:ext>
            </a:extLst>
          </p:cNvPr>
          <p:cNvGrpSpPr/>
          <p:nvPr/>
        </p:nvGrpSpPr>
        <p:grpSpPr>
          <a:xfrm>
            <a:off x="6659758" y="3814522"/>
            <a:ext cx="1728592" cy="601249"/>
            <a:chOff x="6471863" y="2379945"/>
            <a:chExt cx="1728592" cy="601249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4" name="화살표: 오각형 13">
              <a:extLst>
                <a:ext uri="{FF2B5EF4-FFF2-40B4-BE49-F238E27FC236}">
                  <a16:creationId xmlns:a16="http://schemas.microsoft.com/office/drawing/2014/main" id="{C03E8058-5E82-48ED-BBC9-6C8E38E76B05}"/>
                </a:ext>
              </a:extLst>
            </p:cNvPr>
            <p:cNvSpPr/>
            <p:nvPr/>
          </p:nvSpPr>
          <p:spPr>
            <a:xfrm rot="10800000">
              <a:off x="6471863" y="2379945"/>
              <a:ext cx="1728592" cy="601249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DC8B506-EB2A-450C-9374-94D1C2C05E8F}"/>
                </a:ext>
              </a:extLst>
            </p:cNvPr>
            <p:cNvSpPr txBox="1"/>
            <p:nvPr/>
          </p:nvSpPr>
          <p:spPr>
            <a:xfrm>
              <a:off x="6716110" y="2526681"/>
              <a:ext cx="1240096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b="1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금융당국</a:t>
              </a:r>
              <a:r>
                <a:rPr lang="en-US" altLang="ko-KR" b="1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 </a:t>
              </a:r>
              <a:r>
                <a:rPr lang="ko-KR" altLang="en-US" b="1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입장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7716F3E-2D48-4E45-A557-826E1B7FB457}"/>
              </a:ext>
            </a:extLst>
          </p:cNvPr>
          <p:cNvSpPr txBox="1"/>
          <p:nvPr/>
        </p:nvSpPr>
        <p:spPr>
          <a:xfrm>
            <a:off x="3542857" y="2033853"/>
            <a:ext cx="479658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 “</a:t>
            </a:r>
            <a:r>
              <a:rPr lang="ko-KR" altLang="en-US" sz="1400" dirty="0"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신약 개발 계약 파기는 거래소 야근 당직자가 처리하기 어려운 중대 사안으로 판단해 이튿날 거래소를 방문해 거래소 공시 담당자와 협의 후 공시했다</a:t>
            </a:r>
            <a:r>
              <a:rPr lang="en-US" altLang="ko-KR" dirty="0"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”</a:t>
            </a:r>
            <a:endParaRPr lang="ko-KR" altLang="en-US" dirty="0"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BD420AF-FE0E-4926-9A2A-0C01E4638682}"/>
              </a:ext>
            </a:extLst>
          </p:cNvPr>
          <p:cNvSpPr txBox="1"/>
          <p:nvPr/>
        </p:nvSpPr>
        <p:spPr>
          <a:xfrm>
            <a:off x="1858261" y="3853536"/>
            <a:ext cx="46793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lvl="0" algn="l" rtl="0">
              <a:spcBef>
                <a:spcPts val="600"/>
              </a:spcBef>
              <a:spcAft>
                <a:spcPts val="0"/>
              </a:spcAft>
              <a:buSzPts val="2600"/>
            </a:pPr>
            <a:r>
              <a:rPr lang="en-US" altLang="ko-KR" dirty="0"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“</a:t>
            </a:r>
            <a:r>
              <a:rPr lang="ko-KR" altLang="en-US" sz="1400" dirty="0"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공시는 마감시간이 따로 없어 중요 사안에 대해서는 언제든 직접 공시시스템에 접속해 공시를 할 수 있다</a:t>
            </a:r>
            <a:r>
              <a:rPr lang="en-US" altLang="ko-KR" dirty="0">
                <a:latin typeface="Noto Serif KR Medium" panose="02020500000000000000" pitchFamily="18" charset="-127"/>
                <a:ea typeface="Noto Serif KR Medium" panose="02020500000000000000" pitchFamily="18" charset="-127"/>
              </a:rPr>
              <a:t>”</a:t>
            </a:r>
            <a:endParaRPr lang="en-US" altLang="ko-KR" sz="1400" dirty="0">
              <a:latin typeface="Noto Serif KR Medium" panose="02020500000000000000" pitchFamily="18" charset="-127"/>
              <a:ea typeface="Noto Serif KR Medium" panose="020205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B1BB85-1399-404C-AD3F-8030E8F48B54}"/>
              </a:ext>
            </a:extLst>
          </p:cNvPr>
          <p:cNvSpPr txBox="1"/>
          <p:nvPr/>
        </p:nvSpPr>
        <p:spPr>
          <a:xfrm>
            <a:off x="4716080" y="3082194"/>
            <a:ext cx="579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FFC000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VS</a:t>
            </a:r>
            <a:endParaRPr lang="ko-KR" altLang="en-US" b="1" dirty="0">
              <a:solidFill>
                <a:srgbClr val="FFC000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E04D2B7-6C1B-40E6-AA43-25CF89F399F7}"/>
              </a:ext>
            </a:extLst>
          </p:cNvPr>
          <p:cNvSpPr txBox="1"/>
          <p:nvPr/>
        </p:nvSpPr>
        <p:spPr>
          <a:xfrm>
            <a:off x="1508519" y="1424743"/>
            <a:ext cx="4679372" cy="378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 latinLnBrk="0">
              <a:lnSpc>
                <a:spcPct val="180000"/>
              </a:lnSpc>
              <a:buNone/>
            </a:pPr>
            <a:r>
              <a:rPr lang="ko-KR" altLang="en-US" sz="1200" b="1" kern="0" dirty="0">
                <a:solidFill>
                  <a:srgbClr val="000000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  <a:cs typeface="Times New Roman" panose="02020603050405020304" pitchFamily="18" charset="0"/>
              </a:rPr>
              <a:t> ■ </a:t>
            </a:r>
            <a:r>
              <a:rPr lang="ko-KR" altLang="en-US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Times New Roman" panose="02020603050405020304" pitchFamily="18" charset="0"/>
              </a:rPr>
              <a:t>한미약품과 한국거래소와의 입장 차이</a:t>
            </a:r>
            <a:endParaRPr lang="ko-KR" altLang="en-US" sz="1200" b="1" kern="0" dirty="0">
              <a:solidFill>
                <a:srgbClr val="000000"/>
              </a:solidFill>
              <a:effectLst/>
              <a:latin typeface="Noto Sans KR Medium" panose="020B0600000000000000" pitchFamily="34" charset="-127"/>
              <a:ea typeface="Noto Sans KR Medium" panose="020B0600000000000000" pitchFamily="34" charset="-127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국내사례분석 </a:t>
            </a:r>
            <a:r>
              <a:rPr lang="en-US" altLang="ko-KR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- </a:t>
            </a: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한미약품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1"/>
          </p:nvPr>
        </p:nvSpPr>
        <p:spPr>
          <a:xfrm>
            <a:off x="1586640" y="1798243"/>
            <a:ext cx="6801710" cy="21710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" lvl="0" indent="0" algn="l" rtl="0"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- 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개정 전 자율공시기한은 사유 발생 다음 </a:t>
            </a:r>
            <a:r>
              <a:rPr lang="ko-KR" altLang="en-US" sz="1100" dirty="0" err="1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날까지로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한미약품은 </a:t>
            </a:r>
            <a:r>
              <a:rPr lang="ko-KR" altLang="en-US" sz="1100" b="1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규정상 책임이 없음</a:t>
            </a:r>
            <a:r>
              <a:rPr lang="en-US" altLang="ko-KR" sz="1100" b="1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600"/>
              <a:buFont typeface="Wingdings" panose="05000000000000000000" pitchFamily="2" charset="2"/>
              <a:buChar char="§"/>
            </a:pPr>
            <a:endParaRPr lang="en-US" altLang="ko-KR" sz="5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63500" lvl="0" indent="0" algn="l" rtl="0"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en-US" alt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- </a:t>
            </a:r>
            <a:r>
              <a:rPr lang="ko-KR" altLang="en-US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이후 공시제도 개선</a:t>
            </a:r>
            <a:endParaRPr lang="en-US" altLang="ko-KR" sz="1200" b="1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63500" lvl="0" indent="0" algn="l" rtl="0"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v 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기술이전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 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계약 등 관련 중요사항을 의무공시에 포함 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&amp;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당일 공시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(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불가피한 경우 익일 오전 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7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시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20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분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)</a:t>
            </a:r>
          </a:p>
          <a:p>
            <a:pPr marL="63500" lvl="0" indent="0" algn="l" rtl="0"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v 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공시위반에 대한 </a:t>
            </a:r>
            <a:r>
              <a:rPr lang="ko-KR" altLang="en-US" sz="1100" dirty="0" err="1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제재금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상한을 증액 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(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유가증권시장 기준 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2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억원 → 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10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억원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)</a:t>
            </a: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endParaRPr lang="en-US" altLang="ko-KR" sz="5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63500" lvl="0" indent="0" algn="l" rtl="0"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en-US" alt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- </a:t>
            </a:r>
            <a:r>
              <a:rPr lang="ko-KR" altLang="en-US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투자자의 손해배상 승소</a:t>
            </a:r>
            <a:r>
              <a:rPr lang="ko-KR" altLang="en-US" sz="12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endParaRPr lang="en-US" altLang="ko-KR" sz="1200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179388" lvl="0" indent="-115888" algn="l" rtl="0">
              <a:spcBef>
                <a:spcPts val="600"/>
              </a:spcBef>
              <a:spcAft>
                <a:spcPts val="0"/>
              </a:spcAft>
              <a:buSzPts val="2600"/>
              <a:buNone/>
            </a:pPr>
            <a:r>
              <a:rPr lang="en-US" altLang="ko-KR" sz="105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2022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년 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1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월 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27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일 대법원 투자자들의 피해보상 소송 승소로  한미약품의 손해배상 책임을 최종 인정하였음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 </a:t>
            </a:r>
            <a:b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</a:b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"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해당 악재를 장 개시 전 공시하는 것이 불가능하지 않았던 것으로 판단하며 손해를 배상할 의무가 있다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＂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고 판시</a:t>
            </a:r>
            <a:endParaRPr lang="en-US" altLang="ko-KR" sz="11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endParaRPr lang="en-US" altLang="ko-KR" sz="11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▪"/>
            </a:pP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8180944" y="637329"/>
            <a:ext cx="336534" cy="318981"/>
            <a:chOff x="5300400" y="3670175"/>
            <a:chExt cx="421300" cy="399325"/>
          </a:xfrm>
        </p:grpSpPr>
        <p:sp>
          <p:nvSpPr>
            <p:cNvPr id="132" name="Google Shape;132;p1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433EAFE-8CD7-47A6-8480-B9CF86CEECED}"/>
              </a:ext>
            </a:extLst>
          </p:cNvPr>
          <p:cNvSpPr txBox="1"/>
          <p:nvPr/>
        </p:nvSpPr>
        <p:spPr>
          <a:xfrm>
            <a:off x="1501539" y="1424743"/>
            <a:ext cx="4679372" cy="378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 latinLnBrk="0">
              <a:lnSpc>
                <a:spcPct val="180000"/>
              </a:lnSpc>
              <a:buNone/>
            </a:pPr>
            <a:r>
              <a:rPr lang="ko-KR" altLang="en-US" sz="1200" b="1" kern="0" dirty="0">
                <a:solidFill>
                  <a:srgbClr val="000000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  <a:cs typeface="Times New Roman" panose="02020603050405020304" pitchFamily="18" charset="0"/>
              </a:rPr>
              <a:t> ■ </a:t>
            </a:r>
            <a:r>
              <a:rPr lang="ko-KR" altLang="en-US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Times New Roman" panose="02020603050405020304" pitchFamily="18" charset="0"/>
              </a:rPr>
              <a:t>한미약품 </a:t>
            </a:r>
            <a:r>
              <a:rPr lang="en-US" altLang="ko-KR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Times New Roman" panose="02020603050405020304" pitchFamily="18" charset="0"/>
              </a:rPr>
              <a:t>CASE</a:t>
            </a:r>
            <a:endParaRPr lang="ko-KR" altLang="en-US" sz="1200" b="1" kern="0" dirty="0">
              <a:solidFill>
                <a:srgbClr val="000000"/>
              </a:solidFill>
              <a:effectLst/>
              <a:latin typeface="Noto Sans KR Medium" panose="020B0600000000000000" pitchFamily="34" charset="-127"/>
              <a:ea typeface="Noto Sans KR Medium" panose="020B0600000000000000" pitchFamily="34" charset="-127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ABAA44-C7DC-4516-BEBD-8A981E2B1938}"/>
              </a:ext>
            </a:extLst>
          </p:cNvPr>
          <p:cNvSpPr txBox="1"/>
          <p:nvPr/>
        </p:nvSpPr>
        <p:spPr>
          <a:xfrm>
            <a:off x="2261036" y="4044175"/>
            <a:ext cx="54529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공시제도 강화 및 투자자 피해보상 사례까지 이끌어내어</a:t>
            </a:r>
            <a:endParaRPr lang="en-US" altLang="ko-KR" sz="1400" b="1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algn="ctr"/>
            <a:r>
              <a:rPr lang="ko-KR" altLang="en-US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투자자 보호를 위한 </a:t>
            </a:r>
            <a:r>
              <a:rPr lang="ko-KR" altLang="en-US" b="1" dirty="0">
                <a:solidFill>
                  <a:srgbClr val="FFC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공시제도의 중요성 강조</a:t>
            </a:r>
          </a:p>
        </p:txBody>
      </p:sp>
    </p:spTree>
    <p:extLst>
      <p:ext uri="{BB962C8B-B14F-4D97-AF65-F5344CB8AC3E}">
        <p14:creationId xmlns:p14="http://schemas.microsoft.com/office/powerpoint/2010/main" val="3976244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6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86" name="Google Shape;386;p36"/>
          <p:cNvSpPr txBox="1">
            <a:spLocks noGrp="1"/>
          </p:cNvSpPr>
          <p:nvPr>
            <p:ph type="ctrTitle" idx="4294967295"/>
          </p:nvPr>
        </p:nvSpPr>
        <p:spPr>
          <a:xfrm>
            <a:off x="1504677" y="569850"/>
            <a:ext cx="7245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1"/>
                </a:solidFill>
              </a:rPr>
              <a:t>THANKS!</a:t>
            </a:r>
            <a:endParaRPr sz="9600" dirty="0">
              <a:solidFill>
                <a:schemeClr val="accent1"/>
              </a:solidFill>
            </a:endParaRPr>
          </a:p>
        </p:txBody>
      </p:sp>
      <p:sp>
        <p:nvSpPr>
          <p:cNvPr id="387" name="Google Shape;387;p36"/>
          <p:cNvSpPr txBox="1">
            <a:spLocks noGrp="1"/>
          </p:cNvSpPr>
          <p:nvPr>
            <p:ph type="subTitle" idx="4294967295"/>
          </p:nvPr>
        </p:nvSpPr>
        <p:spPr>
          <a:xfrm>
            <a:off x="1557975" y="1777100"/>
            <a:ext cx="7192200" cy="19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  Any questions?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 </a:t>
            </a:r>
            <a:endParaRPr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/>
          </p:nvPr>
        </p:nvSpPr>
        <p:spPr>
          <a:xfrm>
            <a:off x="2935400" y="1846200"/>
            <a:ext cx="5814900" cy="9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1. </a:t>
            </a:r>
            <a:r>
              <a:rPr lang="ko-KR" altLang="en-US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기업공시제도</a:t>
            </a:r>
            <a:endParaRPr b="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1"/>
          </p:nvPr>
        </p:nvSpPr>
        <p:spPr>
          <a:xfrm>
            <a:off x="3141068" y="2604625"/>
            <a:ext cx="5609231" cy="4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+mj-ea"/>
                <a:ea typeface="+mj-ea"/>
              </a:rPr>
              <a:t>     </a:t>
            </a:r>
            <a:r>
              <a:rPr lang="ko-KR" altLang="en-US" sz="1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기업공시제도와 불성실공시</a:t>
            </a:r>
            <a:r>
              <a:rPr lang="en-US" altLang="ko-KR" sz="1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, </a:t>
            </a:r>
            <a:r>
              <a:rPr lang="ko-KR" altLang="en-US" sz="1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상장적격성 실질심사</a:t>
            </a:r>
            <a:endParaRPr sz="1600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기업공시제도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2"/>
          </p:nvPr>
        </p:nvSpPr>
        <p:spPr>
          <a:xfrm>
            <a:off x="5193234" y="1397700"/>
            <a:ext cx="3557237" cy="3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333333"/>
                </a:solidFill>
                <a:latin typeface="나눔고딕" pitchFamily="2" charset="-127"/>
                <a:ea typeface="나눔고딕" pitchFamily="2" charset="-127"/>
              </a:rPr>
              <a:t>■ 주요 경영사항</a:t>
            </a:r>
            <a:endParaRPr lang="en-US" altLang="ko-KR" sz="1200" b="1" i="0" dirty="0">
              <a:solidFill>
                <a:srgbClr val="333333"/>
              </a:solidFill>
              <a:effectLst/>
              <a:latin typeface="나눔고딕" pitchFamily="2" charset="-127"/>
              <a:ea typeface="나눔고딕" pitchFamily="2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sz="1000" b="1" dirty="0">
                <a:latin typeface="+mn-ea"/>
                <a:ea typeface="+mn-ea"/>
              </a:rPr>
              <a:t>1. </a:t>
            </a:r>
            <a:r>
              <a:rPr lang="ko-KR" altLang="en-US" sz="1000" b="1" dirty="0">
                <a:latin typeface="+mn-ea"/>
                <a:ea typeface="+mn-ea"/>
              </a:rPr>
              <a:t>영업 및 생산활동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900" dirty="0">
                <a:latin typeface="+mn-ea"/>
                <a:ea typeface="+mn-ea"/>
              </a:rPr>
              <a:t> 가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영업 정지관련  나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거래처 거래 중단 관련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900" dirty="0">
                <a:latin typeface="+mn-ea"/>
                <a:ea typeface="+mn-ea"/>
              </a:rPr>
              <a:t> 다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판매 및 공급계약관련 라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제품 수거 및 파기 결정 관련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900" dirty="0">
                <a:latin typeface="+mn-ea"/>
                <a:ea typeface="+mn-ea"/>
              </a:rPr>
              <a:t> 마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생산공장 및 생산활동 중단 폐업 관련</a:t>
            </a:r>
            <a:endParaRPr lang="en-US" altLang="ko-KR" sz="900" dirty="0">
              <a:latin typeface="+mn-ea"/>
              <a:ea typeface="+mn-e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ko-KR" altLang="en-US" sz="100" dirty="0">
              <a:latin typeface="+mn-ea"/>
              <a:ea typeface="+mn-e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sz="1000" b="1" dirty="0">
                <a:latin typeface="+mn-ea"/>
                <a:ea typeface="+mn-ea"/>
              </a:rPr>
              <a:t>2. </a:t>
            </a:r>
            <a:r>
              <a:rPr lang="ko-KR" altLang="en-US" sz="1000" b="1" dirty="0">
                <a:latin typeface="+mn-ea"/>
                <a:ea typeface="+mn-ea"/>
              </a:rPr>
              <a:t>재무구조 변경 초래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900" dirty="0">
                <a:latin typeface="+mn-ea"/>
                <a:ea typeface="+mn-ea"/>
              </a:rPr>
              <a:t> 가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발행 증권 관련 </a:t>
            </a:r>
            <a:r>
              <a:rPr lang="en-US" altLang="ko-KR" sz="900" dirty="0">
                <a:latin typeface="+mn-ea"/>
                <a:ea typeface="+mn-ea"/>
              </a:rPr>
              <a:t>9</a:t>
            </a:r>
            <a:r>
              <a:rPr lang="ko-KR" altLang="en-US" sz="900" dirty="0">
                <a:latin typeface="+mn-ea"/>
                <a:ea typeface="+mn-ea"/>
              </a:rPr>
              <a:t>개 나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투자활동 </a:t>
            </a:r>
            <a:r>
              <a:rPr lang="en-US" altLang="ko-KR" sz="900" dirty="0">
                <a:latin typeface="+mn-ea"/>
                <a:ea typeface="+mn-ea"/>
              </a:rPr>
              <a:t>4</a:t>
            </a:r>
            <a:r>
              <a:rPr lang="ko-KR" altLang="en-US" sz="900" dirty="0">
                <a:latin typeface="+mn-ea"/>
                <a:ea typeface="+mn-ea"/>
              </a:rPr>
              <a:t>개 </a:t>
            </a:r>
            <a:endParaRPr lang="en-US" altLang="ko-KR" sz="900" dirty="0">
              <a:latin typeface="+mn-ea"/>
              <a:ea typeface="+mn-e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sz="900" dirty="0">
                <a:latin typeface="+mn-ea"/>
                <a:ea typeface="+mn-ea"/>
              </a:rPr>
              <a:t> </a:t>
            </a:r>
            <a:r>
              <a:rPr lang="ko-KR" altLang="en-US" sz="900" dirty="0">
                <a:latin typeface="+mn-ea"/>
                <a:ea typeface="+mn-ea"/>
              </a:rPr>
              <a:t>다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채권 채무 </a:t>
            </a:r>
            <a:r>
              <a:rPr lang="en-US" altLang="ko-KR" sz="900" dirty="0">
                <a:latin typeface="+mn-ea"/>
                <a:ea typeface="+mn-ea"/>
              </a:rPr>
              <a:t>7</a:t>
            </a:r>
            <a:r>
              <a:rPr lang="ko-KR" altLang="en-US" sz="900" dirty="0">
                <a:latin typeface="+mn-ea"/>
                <a:ea typeface="+mn-ea"/>
              </a:rPr>
              <a:t>개  </a:t>
            </a:r>
            <a:r>
              <a:rPr lang="ko-KR" altLang="en-US" sz="900" dirty="0">
                <a:highlight>
                  <a:srgbClr val="FFFF00"/>
                </a:highlight>
                <a:latin typeface="+mn-ea"/>
                <a:ea typeface="+mn-ea"/>
              </a:rPr>
              <a:t>라</a:t>
            </a:r>
            <a:r>
              <a:rPr lang="en-US" altLang="ko-KR" sz="900" dirty="0">
                <a:highlight>
                  <a:srgbClr val="FFFF00"/>
                </a:highlight>
                <a:latin typeface="+mn-ea"/>
                <a:ea typeface="+mn-ea"/>
              </a:rPr>
              <a:t>. </a:t>
            </a:r>
            <a:r>
              <a:rPr lang="ko-KR" altLang="en-US" sz="900" dirty="0">
                <a:highlight>
                  <a:srgbClr val="FFFF00"/>
                </a:highlight>
                <a:latin typeface="+mn-ea"/>
                <a:ea typeface="+mn-ea"/>
              </a:rPr>
              <a:t>손익 </a:t>
            </a:r>
            <a:r>
              <a:rPr lang="en-US" altLang="ko-KR" sz="900" dirty="0">
                <a:highlight>
                  <a:srgbClr val="FFFF00"/>
                </a:highlight>
                <a:latin typeface="+mn-ea"/>
                <a:ea typeface="+mn-ea"/>
              </a:rPr>
              <a:t>6</a:t>
            </a:r>
            <a:r>
              <a:rPr lang="ko-KR" altLang="en-US" sz="900" dirty="0">
                <a:highlight>
                  <a:srgbClr val="FFFF00"/>
                </a:highlight>
                <a:latin typeface="+mn-ea"/>
                <a:ea typeface="+mn-ea"/>
              </a:rPr>
              <a:t>개</a:t>
            </a:r>
            <a:r>
              <a:rPr lang="ko-KR" altLang="en-US" sz="900" dirty="0">
                <a:latin typeface="+mn-ea"/>
                <a:ea typeface="+mn-ea"/>
              </a:rPr>
              <a:t>  마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결산관련 </a:t>
            </a:r>
            <a:r>
              <a:rPr lang="en-US" altLang="ko-KR" sz="900" dirty="0">
                <a:latin typeface="+mn-ea"/>
                <a:ea typeface="+mn-ea"/>
              </a:rPr>
              <a:t>6</a:t>
            </a:r>
            <a:r>
              <a:rPr lang="ko-KR" altLang="en-US" sz="900" dirty="0">
                <a:latin typeface="+mn-ea"/>
                <a:ea typeface="+mn-ea"/>
              </a:rPr>
              <a:t>개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ko-KR" sz="100" b="1" dirty="0">
              <a:latin typeface="+mn-ea"/>
              <a:ea typeface="+mn-e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sz="1000" b="1" dirty="0">
                <a:latin typeface="+mn-ea"/>
                <a:ea typeface="+mn-ea"/>
              </a:rPr>
              <a:t>3. </a:t>
            </a:r>
            <a:r>
              <a:rPr lang="ko-KR" altLang="en-US" sz="1000" b="1" dirty="0">
                <a:latin typeface="+mn-ea"/>
                <a:ea typeface="+mn-ea"/>
              </a:rPr>
              <a:t>기업경영활동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000" dirty="0">
                <a:latin typeface="+mn-ea"/>
                <a:ea typeface="+mn-ea"/>
              </a:rPr>
              <a:t> </a:t>
            </a:r>
            <a:r>
              <a:rPr lang="ko-KR" altLang="en-US" sz="900" dirty="0">
                <a:latin typeface="+mn-ea"/>
                <a:ea typeface="+mn-ea"/>
              </a:rPr>
              <a:t>가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지배구조 및 구조개편 </a:t>
            </a:r>
            <a:r>
              <a:rPr lang="en-US" altLang="ko-KR" sz="900" dirty="0">
                <a:latin typeface="+mn-ea"/>
                <a:ea typeface="+mn-ea"/>
              </a:rPr>
              <a:t>5</a:t>
            </a:r>
            <a:r>
              <a:rPr lang="ko-KR" altLang="en-US" sz="900" dirty="0">
                <a:latin typeface="+mn-ea"/>
                <a:ea typeface="+mn-ea"/>
              </a:rPr>
              <a:t>개 나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존립관련  </a:t>
            </a:r>
            <a:r>
              <a:rPr lang="en-US" altLang="ko-KR" sz="900" dirty="0">
                <a:latin typeface="+mn-ea"/>
                <a:ea typeface="+mn-ea"/>
              </a:rPr>
              <a:t>5</a:t>
            </a:r>
            <a:r>
              <a:rPr lang="ko-KR" altLang="en-US" sz="900" dirty="0">
                <a:latin typeface="+mn-ea"/>
                <a:ea typeface="+mn-ea"/>
              </a:rPr>
              <a:t>개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900" dirty="0">
                <a:latin typeface="+mn-ea"/>
                <a:ea typeface="+mn-ea"/>
              </a:rPr>
              <a:t> 다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소송관련 </a:t>
            </a:r>
            <a:r>
              <a:rPr lang="en-US" altLang="ko-KR" sz="900" dirty="0">
                <a:latin typeface="+mn-ea"/>
                <a:ea typeface="+mn-ea"/>
              </a:rPr>
              <a:t>4</a:t>
            </a:r>
            <a:r>
              <a:rPr lang="ko-KR" altLang="en-US" sz="900" dirty="0">
                <a:latin typeface="+mn-ea"/>
                <a:ea typeface="+mn-ea"/>
              </a:rPr>
              <a:t>개 라</a:t>
            </a:r>
            <a:r>
              <a:rPr lang="en-US" altLang="ko-KR" sz="900" dirty="0">
                <a:latin typeface="+mn-ea"/>
                <a:ea typeface="+mn-ea"/>
              </a:rPr>
              <a:t>. </a:t>
            </a:r>
            <a:r>
              <a:rPr lang="ko-KR" altLang="en-US" sz="900" dirty="0">
                <a:latin typeface="+mn-ea"/>
                <a:ea typeface="+mn-ea"/>
              </a:rPr>
              <a:t>주주총회 소집 이사회결의 관련</a:t>
            </a:r>
            <a:endParaRPr lang="en-US" altLang="ko-KR" sz="900" dirty="0">
              <a:latin typeface="+mn-ea"/>
              <a:ea typeface="+mn-e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ko-KR" altLang="en-US" sz="100" dirty="0">
              <a:latin typeface="+mn-ea"/>
              <a:ea typeface="+mn-e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sz="1000" b="1" dirty="0">
                <a:latin typeface="+mn-ea"/>
                <a:ea typeface="+mn-ea"/>
              </a:rPr>
              <a:t>4. </a:t>
            </a:r>
            <a:r>
              <a:rPr lang="ko-KR" altLang="en-US" sz="1000" b="1" dirty="0">
                <a:latin typeface="+mn-ea"/>
                <a:ea typeface="+mn-ea"/>
              </a:rPr>
              <a:t>그 외 주가 또는 투자자 판단에 중대한 영향을 미치거나 미칠 수 있는 사실 또는 결정이 있을 때 </a:t>
            </a:r>
            <a:endParaRPr sz="1000" b="1" dirty="0">
              <a:latin typeface="+mn-ea"/>
              <a:ea typeface="+mn-ea"/>
            </a:endParaRPr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1534395" y="1397700"/>
            <a:ext cx="3298267" cy="3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■ 기업공시제도</a:t>
            </a:r>
            <a:endParaRPr lang="en-US" altLang="ko-KR" sz="100" b="1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88900" indent="0" algn="l">
              <a:lnSpc>
                <a:spcPts val="1800"/>
              </a:lnSpc>
              <a:buNone/>
            </a:pPr>
            <a:r>
              <a:rPr lang="en-US" altLang="ko-KR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＇</a:t>
            </a:r>
            <a:r>
              <a:rPr lang="ko-KR" altLang="en-US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공시</a:t>
            </a:r>
            <a:r>
              <a:rPr lang="en-US" altLang="ko-KR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＇</a:t>
            </a:r>
            <a:r>
              <a:rPr lang="ko-KR" altLang="en-US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는 기업의 사업내용이나 재무상황</a:t>
            </a:r>
            <a:r>
              <a:rPr lang="en-US" altLang="ko-KR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 </a:t>
            </a:r>
            <a:r>
              <a:rPr lang="ko-KR" altLang="en-US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영업실적 등 기업의 내용을 투자자 등 이해관계자에게 알리는 제도로</a:t>
            </a:r>
            <a:r>
              <a:rPr lang="en-US" altLang="ko-KR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 </a:t>
            </a:r>
            <a:r>
              <a:rPr lang="ko-KR" altLang="en-US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주식시장에서 가격과 거래에 영향을 줄 수 있는 중요사항에 관한 정보를 알림으로써 공정한 가격 형성을 목적으로 하는 제도</a:t>
            </a:r>
            <a:endParaRPr lang="en-US" altLang="ko-KR" sz="1100" b="0" i="0" dirty="0">
              <a:solidFill>
                <a:srgbClr val="000000"/>
              </a:solidFill>
              <a:effectLst/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88900" indent="0" algn="l">
              <a:buNone/>
            </a:pPr>
            <a:endParaRPr lang="en-US" sz="1050" dirty="0">
              <a:solidFill>
                <a:srgbClr val="000000"/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b="1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■ 주요경영사항 신고 및 공시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dirty="0">
                <a:solidFill>
                  <a:schemeClr val="tx1">
                    <a:lumMod val="60000"/>
                    <a:lumOff val="4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 유가증권시장 공시규정 </a:t>
            </a:r>
            <a:r>
              <a:rPr lang="en-US" altLang="ko-KR" sz="1000" dirty="0">
                <a:solidFill>
                  <a:schemeClr val="tx1">
                    <a:lumMod val="60000"/>
                    <a:lumOff val="4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2</a:t>
            </a:r>
            <a:r>
              <a:rPr lang="ko-KR" altLang="en-US" sz="1000" dirty="0">
                <a:solidFill>
                  <a:schemeClr val="tx1">
                    <a:lumMod val="60000"/>
                    <a:lumOff val="4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장</a:t>
            </a:r>
            <a:r>
              <a:rPr lang="en-US" altLang="ko-KR" sz="1000" dirty="0">
                <a:solidFill>
                  <a:schemeClr val="tx1">
                    <a:lumMod val="60000"/>
                    <a:lumOff val="4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(</a:t>
            </a:r>
            <a:r>
              <a:rPr lang="ko-KR" altLang="en-US" sz="1000" dirty="0">
                <a:solidFill>
                  <a:schemeClr val="tx1">
                    <a:lumMod val="60000"/>
                    <a:lumOff val="4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공시의무</a:t>
            </a:r>
            <a:r>
              <a:rPr lang="en-US" altLang="ko-KR" sz="1000" dirty="0">
                <a:solidFill>
                  <a:schemeClr val="tx1">
                    <a:lumMod val="60000"/>
                    <a:lumOff val="4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)</a:t>
            </a:r>
            <a:endParaRPr lang="ko-KR" altLang="en-US" sz="100" dirty="0">
              <a:solidFill>
                <a:schemeClr val="tx1">
                  <a:lumMod val="60000"/>
                  <a:lumOff val="40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90488" lvl="0" indent="-90488" algn="l" rtl="0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b="0" i="0" dirty="0">
                <a:solidFill>
                  <a:srgbClr val="333333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</a:t>
            </a:r>
            <a:r>
              <a:rPr lang="ko-KR" altLang="en-US" sz="1100" b="0" i="0" dirty="0">
                <a:solidFill>
                  <a:srgbClr val="333333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상장법인이 </a:t>
            </a:r>
            <a:r>
              <a:rPr lang="en-US" altLang="ko-KR" sz="1100" b="0" i="0" dirty="0">
                <a:solidFill>
                  <a:srgbClr val="333333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53</a:t>
            </a:r>
            <a:r>
              <a:rPr lang="ko-KR" altLang="en-US" sz="1100" b="0" i="0" dirty="0">
                <a:solidFill>
                  <a:srgbClr val="333333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개 </a:t>
            </a:r>
            <a:r>
              <a:rPr lang="ko-KR" altLang="en-US" sz="1100" b="0" i="0" dirty="0">
                <a:solidFill>
                  <a:srgbClr val="333333"/>
                </a:solidFill>
                <a:effectLst/>
                <a:highlight>
                  <a:srgbClr val="FFFF00"/>
                </a:highlight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주요 경영사항</a:t>
            </a:r>
            <a:r>
              <a:rPr lang="ko-KR" altLang="en-US" sz="1100" b="0" i="0" dirty="0">
                <a:solidFill>
                  <a:srgbClr val="333333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에 해당하는  </a:t>
            </a:r>
            <a:r>
              <a:rPr lang="ko-KR" altLang="en-US" sz="1100" b="1" i="0" dirty="0">
                <a:solidFill>
                  <a:srgbClr val="333333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사실 또는 결정이 있는 경우 </a:t>
            </a:r>
            <a:r>
              <a:rPr lang="ko-KR" altLang="en-US" sz="1100" b="0" i="0" dirty="0">
                <a:solidFill>
                  <a:srgbClr val="333333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그 사유 발생일 당일 즉시 그 내용을 거래소에 신고해야 함</a:t>
            </a:r>
            <a:endParaRPr lang="ko-KR" altLang="en-US" sz="1100" dirty="0">
              <a:solidFill>
                <a:srgbClr val="333333"/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88900" indent="0" algn="l">
              <a:buNone/>
            </a:pPr>
            <a:endParaRPr sz="1200" dirty="0">
              <a:solidFill>
                <a:schemeClr val="tx1">
                  <a:lumMod val="60000"/>
                  <a:lumOff val="40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101" name="Google Shape;101;p15"/>
          <p:cNvGrpSpPr/>
          <p:nvPr/>
        </p:nvGrpSpPr>
        <p:grpSpPr>
          <a:xfrm>
            <a:off x="8160827" y="631951"/>
            <a:ext cx="390214" cy="329725"/>
            <a:chOff x="3918650" y="293075"/>
            <a:chExt cx="488500" cy="412775"/>
          </a:xfrm>
        </p:grpSpPr>
        <p:sp>
          <p:nvSpPr>
            <p:cNvPr id="102" name="Google Shape;102;p15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기업공시제도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1576275" y="1397700"/>
            <a:ext cx="3482400" cy="31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■ 기업공시의 유형</a:t>
            </a:r>
            <a:endParaRPr lang="en-US" altLang="ko-KR" sz="100" b="1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88900" indent="0" algn="l">
              <a:buNone/>
            </a:pPr>
            <a:endParaRPr sz="1200" dirty="0">
              <a:solidFill>
                <a:schemeClr val="tx1">
                  <a:lumMod val="60000"/>
                  <a:lumOff val="4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01" name="Google Shape;101;p15"/>
          <p:cNvGrpSpPr/>
          <p:nvPr/>
        </p:nvGrpSpPr>
        <p:grpSpPr>
          <a:xfrm>
            <a:off x="8160827" y="631951"/>
            <a:ext cx="390214" cy="329725"/>
            <a:chOff x="3918650" y="293075"/>
            <a:chExt cx="488500" cy="412775"/>
          </a:xfrm>
        </p:grpSpPr>
        <p:sp>
          <p:nvSpPr>
            <p:cNvPr id="102" name="Google Shape;102;p15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D23B4E7-0F18-4117-B401-507D819AB2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247184"/>
              </p:ext>
            </p:extLst>
          </p:nvPr>
        </p:nvGraphicFramePr>
        <p:xfrm>
          <a:off x="1655762" y="1803748"/>
          <a:ext cx="6732587" cy="2855565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307013">
                  <a:extLst>
                    <a:ext uri="{9D8B030D-6E8A-4147-A177-3AD203B41FA5}">
                      <a16:colId xmlns:a16="http://schemas.microsoft.com/office/drawing/2014/main" val="1609052949"/>
                    </a:ext>
                  </a:extLst>
                </a:gridCol>
                <a:gridCol w="5425574">
                  <a:extLst>
                    <a:ext uri="{9D8B030D-6E8A-4147-A177-3AD203B41FA5}">
                      <a16:colId xmlns:a16="http://schemas.microsoft.com/office/drawing/2014/main" val="143382488"/>
                    </a:ext>
                  </a:extLst>
                </a:gridCol>
              </a:tblGrid>
              <a:tr h="3368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유형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세부내용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4011585"/>
                  </a:ext>
                </a:extLst>
              </a:tr>
              <a:tr h="689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발행시장공시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4625" indent="-174625" algn="l" latinLnBrk="1"/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-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유가증권이 처음으로 시장에 공급되는 단계에서 유가증권 및 동 증권의 발행기업에 관한 </a:t>
                      </a:r>
                      <a:endParaRPr lang="en-US" altLang="ko-KR" sz="1100" dirty="0"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  <a:p>
                      <a:pPr marL="174625" indent="-174625" algn="l" latinLnBrk="1"/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 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사항을 공시하는 것</a:t>
                      </a:r>
                    </a:p>
                    <a:p>
                      <a:pPr algn="l" latinLnBrk="1"/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  예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)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기업등록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유가증권신고서 등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7719546"/>
                  </a:ext>
                </a:extLst>
              </a:tr>
              <a:tr h="11401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highlight>
                            <a:srgbClr val="FFFF00"/>
                          </a:highlight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유통시장공시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90488" indent="-90488" algn="l" latinLnBrk="1"/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-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이미 유가증권시장에 공급되어 매매거래가 이루어지고 있는 유가증권의 취득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처분에 필요한 기업의 경영활동 내역 등에 관한 정보 공시</a:t>
                      </a:r>
                      <a:endParaRPr lang="en-US" altLang="ko-KR" sz="1100" dirty="0"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  <a:p>
                      <a:pPr marL="90488" indent="-90488" algn="l" latinLnBrk="1"/>
                      <a:endParaRPr lang="en-US" altLang="ko-KR" sz="500" dirty="0"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  <a:p>
                      <a:pPr algn="l" latinLnBrk="1"/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  가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.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정기공시 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: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사업보고서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반기보고서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분기보고서 등</a:t>
                      </a:r>
                      <a:endParaRPr lang="en-US" altLang="ko-KR" sz="1100" dirty="0">
                        <a:latin typeface="Noto Sans KR Light" panose="020B0300000000000000" pitchFamily="34" charset="-127"/>
                        <a:ea typeface="Noto Sans KR Light" panose="020B0300000000000000" pitchFamily="34" charset="-127"/>
                      </a:endParaRPr>
                    </a:p>
                    <a:p>
                      <a:pPr algn="l" latinLnBrk="1"/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  나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. </a:t>
                      </a:r>
                      <a:r>
                        <a:rPr lang="ko-KR" altLang="en-US" sz="1100" dirty="0">
                          <a:highlight>
                            <a:srgbClr val="FFFF00"/>
                          </a:highlight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수시공시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: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일반경영사항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최대주주 등과의 거래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등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</a:t>
                      </a:r>
                    </a:p>
                    <a:p>
                      <a:pPr algn="l" latinLnBrk="1"/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  다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.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공정공시 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: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정보의 선별 제공 시 동일 정보를 공시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3990032"/>
                  </a:ext>
                </a:extLst>
              </a:tr>
              <a:tr h="689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특수공시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87313" indent="-87313" algn="l" latinLnBrk="1"/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-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 합병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자기주식 취득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처분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기업지배권 변동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임원</a:t>
                      </a:r>
                      <a:r>
                        <a:rPr lang="en-US" altLang="ko-KR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Noto Sans KR Light" panose="020B0300000000000000" pitchFamily="34" charset="-127"/>
                          <a:ea typeface="Noto Sans KR Light" panose="020B0300000000000000" pitchFamily="34" charset="-127"/>
                        </a:rPr>
                        <a:t>주요주주 주식소유 상황 등 유가증권의 일반적인 매매거래 이외 법인실체 및 기업 소유구조의 변동을 초래하는 내용 공시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0252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5199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불성실공시</a:t>
            </a:r>
            <a:endParaRPr dirty="0"/>
          </a:p>
        </p:txBody>
      </p:sp>
      <p:sp>
        <p:nvSpPr>
          <p:cNvPr id="176" name="Google Shape;176;p22"/>
          <p:cNvSpPr txBox="1">
            <a:spLocks noGrp="1"/>
          </p:cNvSpPr>
          <p:nvPr>
            <p:ph type="body" idx="1"/>
          </p:nvPr>
        </p:nvSpPr>
        <p:spPr>
          <a:xfrm>
            <a:off x="1574134" y="1302328"/>
            <a:ext cx="3191214" cy="34474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 latinLnBrk="0">
              <a:lnSpc>
                <a:spcPct val="180000"/>
              </a:lnSpc>
              <a:buNone/>
            </a:pPr>
            <a:r>
              <a:rPr lang="ko-KR" altLang="en-US" sz="1200" b="1" kern="0" dirty="0">
                <a:solidFill>
                  <a:srgbClr val="000000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  <a:cs typeface="Times New Roman" panose="02020603050405020304" pitchFamily="18" charset="0"/>
              </a:rPr>
              <a:t>■ </a:t>
            </a:r>
            <a:r>
              <a:rPr lang="ko-KR" altLang="ko-KR" sz="1200" b="1" kern="0" dirty="0">
                <a:solidFill>
                  <a:srgbClr val="000000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  <a:cs typeface="Times New Roman" panose="02020603050405020304" pitchFamily="18" charset="0"/>
              </a:rPr>
              <a:t>공시불이행</a:t>
            </a:r>
            <a:endParaRPr lang="en-US" altLang="ko-KR" sz="1200" b="1" dirty="0">
              <a:latin typeface="Noto Sans KR Medium" panose="020B0600000000000000" pitchFamily="34" charset="-127"/>
              <a:ea typeface="Noto Sans KR Medium" panose="020B0600000000000000" pitchFamily="34" charset="-127"/>
              <a:cs typeface="Times New Roman" panose="02020603050405020304" pitchFamily="18" charset="0"/>
            </a:endParaRPr>
          </a:p>
          <a:p>
            <a:pPr marL="0" indent="0" algn="just" latinLnBrk="0">
              <a:lnSpc>
                <a:spcPct val="170000"/>
              </a:lnSpc>
              <a:buNone/>
            </a:pPr>
            <a:r>
              <a:rPr lang="en-US" altLang="ko-KR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1.   </a:t>
            </a:r>
            <a:r>
              <a:rPr lang="ko-KR" altLang="en-US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신고기한까지 이를 신고하지 않음</a:t>
            </a:r>
            <a:endParaRPr lang="en-US" altLang="ko-KR" sz="1100" b="0" i="0" dirty="0">
              <a:solidFill>
                <a:srgbClr val="000000"/>
              </a:solidFill>
              <a:effectLst/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179388" indent="-179388" algn="just" latinLnBrk="0">
              <a:lnSpc>
                <a:spcPct val="170000"/>
              </a:lnSpc>
              <a:buNone/>
            </a:pPr>
            <a:r>
              <a:rPr lang="en-US" altLang="ko-KR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2. </a:t>
            </a:r>
            <a:r>
              <a:rPr lang="ko-KR" altLang="en-US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공시사항을 거짓으로 또는 잘못 공시하거나 중요사항을 기재하지 아니하고 공시한 경우</a:t>
            </a:r>
            <a:endParaRPr lang="en-US" altLang="ko-KR" sz="1100" b="0" i="0" dirty="0">
              <a:solidFill>
                <a:srgbClr val="000000"/>
              </a:solidFill>
              <a:effectLst/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179388" indent="-179388" algn="just" latinLnBrk="0">
              <a:lnSpc>
                <a:spcPct val="170000"/>
              </a:lnSpc>
              <a:buNone/>
              <a:tabLst>
                <a:tab pos="179388" algn="l"/>
              </a:tabLst>
            </a:pPr>
            <a:r>
              <a:rPr lang="en-US" altLang="ko-KR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3. </a:t>
            </a:r>
            <a:r>
              <a:rPr lang="ko-KR" altLang="en-US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공시 유보기간이 경과하거나 유보조건이 해제된 다음 날까지 이를 공시하지 아니한 경우</a:t>
            </a:r>
            <a:endParaRPr lang="en-US" altLang="ko-KR" sz="1100" b="0" i="0" dirty="0">
              <a:solidFill>
                <a:srgbClr val="000000"/>
              </a:solidFill>
              <a:effectLst/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179388" indent="-179388" algn="just" latinLnBrk="0">
              <a:lnSpc>
                <a:spcPct val="170000"/>
              </a:lnSpc>
              <a:buNone/>
            </a:pPr>
            <a:r>
              <a:rPr lang="en-US" altLang="ko-KR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4. </a:t>
            </a:r>
            <a:r>
              <a:rPr lang="ko-KR" altLang="en-US" sz="1100" b="0" i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거래소의 정정 요구에도 불구하고 해당 정정 시한까지 공시내용을 정정하여 공시하지 아니한 경우</a:t>
            </a:r>
          </a:p>
        </p:txBody>
      </p:sp>
      <p:sp>
        <p:nvSpPr>
          <p:cNvPr id="177" name="Google Shape;177;p22"/>
          <p:cNvSpPr txBox="1">
            <a:spLocks noGrp="1"/>
          </p:cNvSpPr>
          <p:nvPr>
            <p:ph type="body" idx="2"/>
          </p:nvPr>
        </p:nvSpPr>
        <p:spPr>
          <a:xfrm>
            <a:off x="5158530" y="1395835"/>
            <a:ext cx="3326630" cy="33344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■ 불성실공시법인 지정</a:t>
            </a:r>
            <a:endParaRPr lang="en-US" altLang="ko-KR" sz="1200" b="1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0" lvl="0" indent="0" algn="l" rtl="0">
              <a:lnSpc>
                <a:spcPct val="17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불성실공시법인 지정예고 통보 후 이의신청 여부에 따라 심의를 거쳐 불성실공시법인 지정 여부 등 결정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ko-KR" altLang="en-US" sz="11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100" b="1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- </a:t>
            </a:r>
            <a:r>
              <a:rPr lang="ko-KR" altLang="en-US" sz="1100" b="1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불성실공시법인에 해당 시 조치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</a:t>
            </a:r>
            <a:r>
              <a:rPr lang="en-US" altLang="ko-KR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1. </a:t>
            </a:r>
            <a:r>
              <a:rPr lang="ko-KR" altLang="en-US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벌점부과 </a:t>
            </a:r>
            <a:endParaRPr lang="en-US" altLang="ko-KR" sz="10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2. </a:t>
            </a:r>
            <a:r>
              <a:rPr lang="ko-KR" altLang="en-US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매매거래정지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</a:t>
            </a:r>
            <a:r>
              <a:rPr lang="en-US" altLang="ko-KR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3. </a:t>
            </a:r>
            <a:r>
              <a:rPr lang="ko-KR" altLang="en-US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불성실공시 사실 공표 </a:t>
            </a:r>
            <a:endParaRPr lang="en-US" altLang="ko-KR" sz="10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4. </a:t>
            </a:r>
            <a:r>
              <a:rPr lang="ko-KR" altLang="en-US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공시교육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</a:t>
            </a:r>
            <a:r>
              <a:rPr lang="en-US" altLang="ko-KR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5. </a:t>
            </a:r>
            <a:r>
              <a:rPr lang="ko-KR" altLang="en-US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관리종목 지정 </a:t>
            </a:r>
            <a:endParaRPr lang="en-US" altLang="ko-KR" sz="10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6. </a:t>
            </a:r>
            <a:r>
              <a:rPr lang="ko-KR" altLang="en-US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개선계획서 제출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</a:t>
            </a:r>
            <a:r>
              <a:rPr lang="en-US" altLang="ko-KR" sz="10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7. </a:t>
            </a:r>
            <a:r>
              <a:rPr lang="ko-KR" altLang="en-US" sz="1000" dirty="0">
                <a:highlight>
                  <a:srgbClr val="FFFF00"/>
                </a:highlight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상장적격성 실질심사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b="1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8191382" y="636358"/>
            <a:ext cx="320958" cy="320938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화살표: 갈매기형 수장 4">
            <a:extLst>
              <a:ext uri="{FF2B5EF4-FFF2-40B4-BE49-F238E27FC236}">
                <a16:creationId xmlns:a16="http://schemas.microsoft.com/office/drawing/2014/main" id="{7ACC69B7-B356-4F95-B11B-B6689605F0C8}"/>
              </a:ext>
            </a:extLst>
          </p:cNvPr>
          <p:cNvSpPr/>
          <p:nvPr/>
        </p:nvSpPr>
        <p:spPr>
          <a:xfrm>
            <a:off x="4817459" y="2571750"/>
            <a:ext cx="389932" cy="49951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상장적격성 실질검사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76" name="Google Shape;176;p22"/>
          <p:cNvSpPr txBox="1">
            <a:spLocks noGrp="1"/>
          </p:cNvSpPr>
          <p:nvPr>
            <p:ph type="body" idx="1"/>
          </p:nvPr>
        </p:nvSpPr>
        <p:spPr>
          <a:xfrm>
            <a:off x="1560174" y="1302328"/>
            <a:ext cx="6828176" cy="34474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 latinLnBrk="0">
              <a:lnSpc>
                <a:spcPct val="180000"/>
              </a:lnSpc>
              <a:buNone/>
            </a:pPr>
            <a:r>
              <a:rPr lang="ko-KR" altLang="en-US" sz="1200" b="1" kern="0" dirty="0">
                <a:solidFill>
                  <a:srgbClr val="000000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  <a:cs typeface="Times New Roman" panose="02020603050405020304" pitchFamily="18" charset="0"/>
              </a:rPr>
              <a:t>■상장적격성 실질검사 대상</a:t>
            </a:r>
            <a:endParaRPr lang="en-US" altLang="ko-KR" sz="1200" b="1" kern="0" dirty="0">
              <a:solidFill>
                <a:srgbClr val="000000"/>
              </a:solidFill>
              <a:effectLst/>
              <a:latin typeface="Noto Sans KR Medium" panose="020B0600000000000000" pitchFamily="34" charset="-127"/>
              <a:ea typeface="Noto Sans KR Medium" panose="020B0600000000000000" pitchFamily="34" charset="-127"/>
              <a:cs typeface="Times New Roman" panose="02020603050405020304" pitchFamily="18" charset="0"/>
            </a:endParaRPr>
          </a:p>
          <a:p>
            <a:pPr marL="0" indent="0" algn="just" latinLnBrk="0">
              <a:lnSpc>
                <a:spcPct val="140000"/>
              </a:lnSpc>
              <a:buNone/>
            </a:pPr>
            <a:r>
              <a:rPr lang="en-US" altLang="ko-KR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1. </a:t>
            </a:r>
            <a:r>
              <a:rPr lang="ko-KR" altLang="en-US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주된 영업이 정지된 경우 </a:t>
            </a:r>
            <a:r>
              <a:rPr lang="en-US" altLang="ko-KR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(</a:t>
            </a:r>
            <a:r>
              <a:rPr lang="ko-KR" altLang="en-US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분기 매출액 </a:t>
            </a:r>
            <a:r>
              <a:rPr lang="en-US" altLang="ko-KR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5</a:t>
            </a:r>
            <a:r>
              <a:rPr lang="ko-KR" altLang="en-US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억원 미달</a:t>
            </a:r>
            <a:r>
              <a:rPr lang="en-US" altLang="ko-KR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)</a:t>
            </a:r>
          </a:p>
          <a:p>
            <a:pPr marL="174625" indent="-174625" algn="just" latinLnBrk="0">
              <a:lnSpc>
                <a:spcPct val="140000"/>
              </a:lnSpc>
              <a:buNone/>
            </a:pPr>
            <a:r>
              <a:rPr lang="en-US" altLang="ko-KR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2. </a:t>
            </a:r>
            <a:r>
              <a:rPr lang="ko-KR" altLang="en-US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주권 상장 또는 상장폐지와 관련한 제출서류의 내용 중 중요한 사항의 허위기재 또는 누락내용이 투자자 보호를 위하여 중요하다고 판단 되는 경우</a:t>
            </a:r>
          </a:p>
          <a:p>
            <a:pPr marL="174625" indent="-174625" algn="just" latinLnBrk="0">
              <a:lnSpc>
                <a:spcPct val="140000"/>
              </a:lnSpc>
              <a:buNone/>
            </a:pPr>
            <a:r>
              <a:rPr lang="en-US" altLang="ko-KR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3. </a:t>
            </a:r>
            <a:r>
              <a:rPr lang="ko-KR" altLang="en-US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기업의 계속성</a:t>
            </a:r>
            <a:r>
              <a:rPr lang="en-US" altLang="ko-KR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경영의 투명성</a:t>
            </a:r>
            <a:r>
              <a:rPr lang="en-US" altLang="ko-KR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sz="11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공익과 투자자보호 등 종합적으로 고려하여 상장폐지가 필요하다고 인정되는 경우</a:t>
            </a:r>
          </a:p>
          <a:p>
            <a:pPr marL="0" indent="0" algn="just" latinLnBrk="0">
              <a:lnSpc>
                <a:spcPct val="140000"/>
              </a:lnSpc>
              <a:buNone/>
            </a:pPr>
            <a:r>
              <a:rPr lang="ko-KR" altLang="en-US" sz="12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  </a:t>
            </a:r>
            <a:r>
              <a:rPr lang="en-US" altLang="ko-KR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- </a:t>
            </a:r>
            <a:r>
              <a:rPr lang="ko-KR" altLang="en-US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유상증자나 분할 등이 상장폐지요건을 회피하기 위한 것으로 인정되는 경우</a:t>
            </a:r>
          </a:p>
          <a:p>
            <a:pPr marL="263525" indent="-263525" algn="just" latinLnBrk="0">
              <a:lnSpc>
                <a:spcPct val="140000"/>
              </a:lnSpc>
              <a:buNone/>
            </a:pPr>
            <a:r>
              <a:rPr lang="ko-KR" altLang="en-US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  </a:t>
            </a:r>
            <a:r>
              <a:rPr lang="en-US" altLang="ko-KR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- </a:t>
            </a:r>
            <a:r>
              <a:rPr lang="ko-KR" altLang="en-US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상당한 규모의 재무적 손실을 가져올 것으로 인정되는 횡령</a:t>
            </a:r>
            <a:r>
              <a:rPr lang="en-US" altLang="ko-KR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배임 등의 공시가 있거나 사실 등이 확인된 경우</a:t>
            </a:r>
          </a:p>
          <a:p>
            <a:pPr marL="263525" indent="-263525" algn="just" latinLnBrk="0">
              <a:lnSpc>
                <a:spcPct val="140000"/>
              </a:lnSpc>
              <a:buNone/>
            </a:pPr>
            <a:r>
              <a:rPr lang="ko-KR" altLang="en-US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  </a:t>
            </a:r>
            <a:r>
              <a:rPr lang="en-US" altLang="ko-KR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- </a:t>
            </a:r>
            <a:r>
              <a:rPr lang="ko-KR" altLang="en-US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자본잠식에 따른 상장폐지기준에 해당된 법인이 자구감사보고서를 제출하여 상장폐지사유를 해소한 경우</a:t>
            </a:r>
          </a:p>
          <a:p>
            <a:pPr marL="0" indent="0" algn="just" latinLnBrk="0">
              <a:lnSpc>
                <a:spcPct val="140000"/>
              </a:lnSpc>
              <a:buNone/>
            </a:pPr>
            <a:r>
              <a:rPr lang="ko-KR" altLang="en-US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  </a:t>
            </a:r>
            <a:r>
              <a:rPr lang="en-US" altLang="ko-KR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- </a:t>
            </a:r>
            <a:r>
              <a:rPr lang="ko-KR" altLang="en-US" sz="1000" kern="0" dirty="0">
                <a:solidFill>
                  <a:srgbClr val="000000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거래소가 투자자보호를 위해 상장폐지가 필요하다고 인정되는 경우</a:t>
            </a:r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8191382" y="636358"/>
            <a:ext cx="320958" cy="320938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2690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182200" y="393475"/>
            <a:ext cx="67395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상장적격성 실질검사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76" name="Google Shape;176;p22"/>
          <p:cNvSpPr txBox="1">
            <a:spLocks noGrp="1"/>
          </p:cNvSpPr>
          <p:nvPr>
            <p:ph type="body" idx="1"/>
          </p:nvPr>
        </p:nvSpPr>
        <p:spPr>
          <a:xfrm>
            <a:off x="1560174" y="1302330"/>
            <a:ext cx="6828176" cy="4222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 latinLnBrk="0">
              <a:lnSpc>
                <a:spcPct val="180000"/>
              </a:lnSpc>
              <a:buNone/>
            </a:pPr>
            <a:r>
              <a:rPr lang="ko-KR" altLang="en-US" sz="1200" b="1" kern="0" dirty="0">
                <a:solidFill>
                  <a:srgbClr val="000000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  <a:cs typeface="Times New Roman" panose="02020603050405020304" pitchFamily="18" charset="0"/>
              </a:rPr>
              <a:t> ■ 실질심사 방법</a:t>
            </a:r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8191382" y="636358"/>
            <a:ext cx="320958" cy="320938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39F5EF8-B1CD-49EB-8941-08BF9B4F13E5}"/>
              </a:ext>
            </a:extLst>
          </p:cNvPr>
          <p:cNvSpPr txBox="1"/>
          <p:nvPr/>
        </p:nvSpPr>
        <p:spPr>
          <a:xfrm>
            <a:off x="1922224" y="4076255"/>
            <a:ext cx="682817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 latinLnBrk="0">
              <a:buNone/>
            </a:pPr>
            <a:r>
              <a:rPr lang="ko-KR" altLang="en-US" sz="1100" kern="0" dirty="0">
                <a:solidFill>
                  <a:schemeClr val="bg2">
                    <a:lumMod val="50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 </a:t>
            </a:r>
            <a:r>
              <a:rPr lang="en-US" altLang="ko-KR" sz="1100" kern="0" dirty="0">
                <a:solidFill>
                  <a:schemeClr val="bg2">
                    <a:lumMod val="50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* </a:t>
            </a:r>
            <a:r>
              <a:rPr lang="ko-KR" altLang="en-US" sz="1100" kern="0" dirty="0">
                <a:solidFill>
                  <a:schemeClr val="bg2">
                    <a:lumMod val="50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심사기준 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: 1. </a:t>
            </a:r>
            <a:r>
              <a:rPr lang="ko-KR" altLang="en-US" sz="1100" kern="0" dirty="0">
                <a:solidFill>
                  <a:schemeClr val="bg2">
                    <a:lumMod val="50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영업의 지속성</a:t>
            </a:r>
            <a:r>
              <a:rPr lang="en-US" altLang="ko-KR" sz="1100" kern="0" dirty="0">
                <a:solidFill>
                  <a:schemeClr val="bg2">
                    <a:lumMod val="50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, 2. </a:t>
            </a:r>
            <a:r>
              <a:rPr lang="ko-KR" altLang="en-US" sz="1100" kern="0" dirty="0">
                <a:solidFill>
                  <a:schemeClr val="bg2">
                    <a:lumMod val="50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재무의 건전성</a:t>
            </a:r>
            <a:r>
              <a:rPr lang="en-US" altLang="ko-KR" sz="1100" kern="0" dirty="0">
                <a:solidFill>
                  <a:schemeClr val="bg2">
                    <a:lumMod val="50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, 3. </a:t>
            </a:r>
            <a:r>
              <a:rPr lang="ko-KR" altLang="en-US" sz="1100" kern="0" dirty="0">
                <a:solidFill>
                  <a:schemeClr val="bg2">
                    <a:lumMod val="50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기업지배구조 및 내부통제제도의 중대한 훼손 여부</a:t>
            </a:r>
            <a:r>
              <a:rPr lang="en-US" altLang="ko-KR" sz="1100" kern="0" dirty="0">
                <a:solidFill>
                  <a:schemeClr val="bg2">
                    <a:lumMod val="50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, </a:t>
            </a:r>
          </a:p>
          <a:p>
            <a:pPr marL="0" indent="0" algn="just" latinLnBrk="0">
              <a:buNone/>
            </a:pP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                       </a:t>
            </a:r>
            <a:r>
              <a:rPr lang="en-US" altLang="ko-KR" sz="1100" kern="0" dirty="0">
                <a:solidFill>
                  <a:schemeClr val="bg2">
                    <a:lumMod val="50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4. </a:t>
            </a:r>
            <a:r>
              <a:rPr lang="ko-KR" altLang="en-US" sz="1100" kern="0" dirty="0">
                <a:solidFill>
                  <a:schemeClr val="bg2">
                    <a:lumMod val="50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  <a:cs typeface="Times New Roman" panose="02020603050405020304" pitchFamily="18" charset="0"/>
              </a:rPr>
              <a:t>그 밖에 공익실현과 투자자 보호 고려하여 심사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FA0DFE5-9F33-40FA-9B9F-1ED0F4D75FAB}"/>
              </a:ext>
            </a:extLst>
          </p:cNvPr>
          <p:cNvGrpSpPr/>
          <p:nvPr/>
        </p:nvGrpSpPr>
        <p:grpSpPr>
          <a:xfrm>
            <a:off x="2836097" y="2373496"/>
            <a:ext cx="831739" cy="1377115"/>
            <a:chOff x="3036513" y="2309934"/>
            <a:chExt cx="831739" cy="1377115"/>
          </a:xfrm>
        </p:grpSpPr>
        <p:sp>
          <p:nvSpPr>
            <p:cNvPr id="3" name="화살표: 갈매기형 수장 2">
              <a:extLst>
                <a:ext uri="{FF2B5EF4-FFF2-40B4-BE49-F238E27FC236}">
                  <a16:creationId xmlns:a16="http://schemas.microsoft.com/office/drawing/2014/main" id="{F6FFA585-E8CE-416B-9A79-999CFBB4695E}"/>
                </a:ext>
              </a:extLst>
            </p:cNvPr>
            <p:cNvSpPr/>
            <p:nvPr/>
          </p:nvSpPr>
          <p:spPr>
            <a:xfrm>
              <a:off x="3036513" y="2309934"/>
              <a:ext cx="831739" cy="1377115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F8BE83D6-E4EC-42CF-B4B8-33ED80B2C5AC}"/>
                </a:ext>
              </a:extLst>
            </p:cNvPr>
            <p:cNvSpPr/>
            <p:nvPr/>
          </p:nvSpPr>
          <p:spPr>
            <a:xfrm>
              <a:off x="3155065" y="2736289"/>
              <a:ext cx="524404" cy="5244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1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8C411FE3-413A-4B86-A21D-97AA6E29807C}"/>
              </a:ext>
            </a:extLst>
          </p:cNvPr>
          <p:cNvGrpSpPr/>
          <p:nvPr/>
        </p:nvGrpSpPr>
        <p:grpSpPr>
          <a:xfrm>
            <a:off x="4413333" y="2373496"/>
            <a:ext cx="831739" cy="1377115"/>
            <a:chOff x="3036513" y="2309934"/>
            <a:chExt cx="831739" cy="1377115"/>
          </a:xfrm>
        </p:grpSpPr>
        <p:sp>
          <p:nvSpPr>
            <p:cNvPr id="49" name="화살표: 갈매기형 수장 48">
              <a:extLst>
                <a:ext uri="{FF2B5EF4-FFF2-40B4-BE49-F238E27FC236}">
                  <a16:creationId xmlns:a16="http://schemas.microsoft.com/office/drawing/2014/main" id="{7A4A1437-F73A-4384-8F88-7486493727AF}"/>
                </a:ext>
              </a:extLst>
            </p:cNvPr>
            <p:cNvSpPr/>
            <p:nvPr/>
          </p:nvSpPr>
          <p:spPr>
            <a:xfrm>
              <a:off x="3036513" y="2309934"/>
              <a:ext cx="831739" cy="1377115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DB81CBAF-AD71-4EC9-9E93-882DDCC8AE60}"/>
                </a:ext>
              </a:extLst>
            </p:cNvPr>
            <p:cNvSpPr/>
            <p:nvPr/>
          </p:nvSpPr>
          <p:spPr>
            <a:xfrm>
              <a:off x="3155065" y="2736289"/>
              <a:ext cx="524404" cy="5244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2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5A776CA9-708A-4D99-B59F-785AB7E2CD5C}"/>
              </a:ext>
            </a:extLst>
          </p:cNvPr>
          <p:cNvGrpSpPr/>
          <p:nvPr/>
        </p:nvGrpSpPr>
        <p:grpSpPr>
          <a:xfrm>
            <a:off x="5990569" y="2373496"/>
            <a:ext cx="831739" cy="1377115"/>
            <a:chOff x="3036513" y="2309934"/>
            <a:chExt cx="831739" cy="1377115"/>
          </a:xfrm>
        </p:grpSpPr>
        <p:sp>
          <p:nvSpPr>
            <p:cNvPr id="54" name="화살표: 갈매기형 수장 53">
              <a:extLst>
                <a:ext uri="{FF2B5EF4-FFF2-40B4-BE49-F238E27FC236}">
                  <a16:creationId xmlns:a16="http://schemas.microsoft.com/office/drawing/2014/main" id="{E845B276-B934-4596-8CD0-972282EEFEDA}"/>
                </a:ext>
              </a:extLst>
            </p:cNvPr>
            <p:cNvSpPr/>
            <p:nvPr/>
          </p:nvSpPr>
          <p:spPr>
            <a:xfrm>
              <a:off x="3036513" y="2309934"/>
              <a:ext cx="831739" cy="1377115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1935BC83-11E4-4347-A997-F16E61E3C2F7}"/>
                </a:ext>
              </a:extLst>
            </p:cNvPr>
            <p:cNvSpPr/>
            <p:nvPr/>
          </p:nvSpPr>
          <p:spPr>
            <a:xfrm>
              <a:off x="3155065" y="2736289"/>
              <a:ext cx="524404" cy="5244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3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4AC1E419-E9C7-45BB-BCCD-B8D617FBD831}"/>
              </a:ext>
            </a:extLst>
          </p:cNvPr>
          <p:cNvGrpSpPr/>
          <p:nvPr/>
        </p:nvGrpSpPr>
        <p:grpSpPr>
          <a:xfrm>
            <a:off x="7567805" y="2373496"/>
            <a:ext cx="831739" cy="1377115"/>
            <a:chOff x="3036513" y="2309934"/>
            <a:chExt cx="831739" cy="1377115"/>
          </a:xfrm>
        </p:grpSpPr>
        <p:sp>
          <p:nvSpPr>
            <p:cNvPr id="58" name="화살표: 갈매기형 수장 57">
              <a:extLst>
                <a:ext uri="{FF2B5EF4-FFF2-40B4-BE49-F238E27FC236}">
                  <a16:creationId xmlns:a16="http://schemas.microsoft.com/office/drawing/2014/main" id="{C3F67E58-C7A2-4074-83EC-19EC1DC814EE}"/>
                </a:ext>
              </a:extLst>
            </p:cNvPr>
            <p:cNvSpPr/>
            <p:nvPr/>
          </p:nvSpPr>
          <p:spPr>
            <a:xfrm>
              <a:off x="3036513" y="2309934"/>
              <a:ext cx="831739" cy="1377115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B5418973-2AA5-416A-AFB4-70D7374A92BA}"/>
                </a:ext>
              </a:extLst>
            </p:cNvPr>
            <p:cNvSpPr/>
            <p:nvPr/>
          </p:nvSpPr>
          <p:spPr>
            <a:xfrm>
              <a:off x="3155065" y="2736289"/>
              <a:ext cx="524404" cy="5244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4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4ABAAA8-0BAB-4F03-B930-C37B7B0D9F4A}"/>
              </a:ext>
            </a:extLst>
          </p:cNvPr>
          <p:cNvGrpSpPr/>
          <p:nvPr/>
        </p:nvGrpSpPr>
        <p:grpSpPr>
          <a:xfrm>
            <a:off x="1718239" y="2491858"/>
            <a:ext cx="1214712" cy="1025229"/>
            <a:chOff x="1680661" y="2491858"/>
            <a:chExt cx="1214712" cy="1025229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DDDC2B3-7494-4730-90C9-B8EFD6134C2E}"/>
                </a:ext>
              </a:extLst>
            </p:cNvPr>
            <p:cNvSpPr txBox="1"/>
            <p:nvPr/>
          </p:nvSpPr>
          <p:spPr>
            <a:xfrm>
              <a:off x="1680661" y="3032339"/>
              <a:ext cx="1214712" cy="484748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85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관련 주요 쟁점사항에 대한 해당 법인 또는 공인회계사</a:t>
              </a:r>
              <a:r>
                <a:rPr lang="en-US" altLang="ko-KR" sz="85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, </a:t>
              </a:r>
              <a:r>
                <a:rPr lang="ko-KR" altLang="en-US" sz="85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변호사 등 외부 전문가 의견 </a:t>
              </a:r>
              <a:endParaRPr kumimoji="0" lang="en-US" sz="850" b="0" i="0" u="none" strike="noStrike" kern="120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Noto Sans KR Light" panose="020B0300000000000000" pitchFamily="34" charset="-127"/>
                <a:ea typeface="Noto Sans KR Light" panose="020B0300000000000000" pitchFamily="34" charset="-127"/>
                <a:cs typeface="+mn-cs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DE37CD5-2297-4AFA-9273-134783C78444}"/>
                </a:ext>
              </a:extLst>
            </p:cNvPr>
            <p:cNvSpPr txBox="1"/>
            <p:nvPr/>
          </p:nvSpPr>
          <p:spPr>
            <a:xfrm>
              <a:off x="1932792" y="2491858"/>
              <a:ext cx="7104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STEP 1</a:t>
              </a:r>
              <a:endParaRPr lang="ko-KR" altLang="en-US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637A5D6-E9D1-44E3-B7E3-90BEB4061402}"/>
                </a:ext>
              </a:extLst>
            </p:cNvPr>
            <p:cNvSpPr txBox="1"/>
            <p:nvPr/>
          </p:nvSpPr>
          <p:spPr>
            <a:xfrm>
              <a:off x="1790125" y="2751925"/>
              <a:ext cx="9957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심사자료 요구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639C8A59-9187-4327-AD19-BDC4756235F3}"/>
              </a:ext>
            </a:extLst>
          </p:cNvPr>
          <p:cNvGrpSpPr/>
          <p:nvPr/>
        </p:nvGrpSpPr>
        <p:grpSpPr>
          <a:xfrm>
            <a:off x="3673322" y="2491858"/>
            <a:ext cx="831740" cy="894424"/>
            <a:chOff x="3645404" y="2491858"/>
            <a:chExt cx="831740" cy="894424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12CEB80-340E-43A9-B673-2166A7D7C364}"/>
                </a:ext>
              </a:extLst>
            </p:cNvPr>
            <p:cNvSpPr txBox="1"/>
            <p:nvPr/>
          </p:nvSpPr>
          <p:spPr>
            <a:xfrm>
              <a:off x="3645404" y="3032339"/>
              <a:ext cx="831740" cy="353943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850" b="0" i="0" u="none" strike="noStrike" kern="1200" cap="none" spc="0" normalizeH="0" baseline="0" noProof="1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임직원 면담</a:t>
              </a:r>
              <a:r>
                <a:rPr kumimoji="0" lang="en-US" altLang="ko-KR" sz="850" b="0" i="0" u="none" strike="noStrike" kern="1200" cap="none" spc="0" normalizeH="0" baseline="0" noProof="1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, </a:t>
              </a:r>
              <a:r>
                <a:rPr kumimoji="0" lang="ko-KR" altLang="en-US" sz="850" b="0" i="0" u="none" strike="noStrike" kern="1200" cap="none" spc="0" normalizeH="0" baseline="0" noProof="1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의견 청취 등 현장 조사</a:t>
              </a:r>
              <a:endParaRPr kumimoji="0" lang="en-US" sz="850" b="0" i="0" u="none" strike="noStrike" kern="120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Noto Sans KR Light" panose="020B0300000000000000" pitchFamily="34" charset="-127"/>
                <a:ea typeface="Noto Sans KR Light" panose="020B0300000000000000" pitchFamily="34" charset="-127"/>
                <a:cs typeface="+mn-cs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44F0F0D-AA11-4281-9BBD-CB609A2C91AF}"/>
                </a:ext>
              </a:extLst>
            </p:cNvPr>
            <p:cNvSpPr txBox="1"/>
            <p:nvPr/>
          </p:nvSpPr>
          <p:spPr>
            <a:xfrm>
              <a:off x="3706049" y="2491858"/>
              <a:ext cx="7104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STEP 2</a:t>
              </a:r>
              <a:endParaRPr lang="ko-KR" altLang="en-US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C0EF122-1569-42C8-8436-3D9780345BA4}"/>
                </a:ext>
              </a:extLst>
            </p:cNvPr>
            <p:cNvSpPr txBox="1"/>
            <p:nvPr/>
          </p:nvSpPr>
          <p:spPr>
            <a:xfrm>
              <a:off x="3709255" y="2751925"/>
              <a:ext cx="7040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현지조사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352CCEC-0DB2-48C5-B908-586011E6AC6D}"/>
              </a:ext>
            </a:extLst>
          </p:cNvPr>
          <p:cNvGrpSpPr/>
          <p:nvPr/>
        </p:nvGrpSpPr>
        <p:grpSpPr>
          <a:xfrm>
            <a:off x="5207032" y="2491858"/>
            <a:ext cx="876233" cy="894424"/>
            <a:chOff x="5199336" y="2491858"/>
            <a:chExt cx="876233" cy="894424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3E0E126-3C84-4159-9CC3-8F299E8C7C1F}"/>
                </a:ext>
              </a:extLst>
            </p:cNvPr>
            <p:cNvSpPr txBox="1"/>
            <p:nvPr/>
          </p:nvSpPr>
          <p:spPr>
            <a:xfrm>
              <a:off x="5199336" y="3032339"/>
              <a:ext cx="876233" cy="353943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85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심사기준 하단 참조</a:t>
              </a:r>
              <a:endParaRPr lang="en-US" altLang="ko-KR" sz="850" kern="1200" noProof="1">
                <a:solidFill>
                  <a:prstClr val="black">
                    <a:lumMod val="65000"/>
                    <a:lumOff val="35000"/>
                  </a:prst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850" b="0" i="0" u="none" strike="noStrike" kern="1200" cap="none" spc="0" normalizeH="0" baseline="0" noProof="1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*</a:t>
              </a:r>
              <a:r>
                <a:rPr kumimoji="0" lang="ko-KR" altLang="en-US" sz="850" b="0" i="0" u="none" strike="noStrike" kern="1200" cap="none" spc="0" normalizeH="0" baseline="0" noProof="1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통상 </a:t>
              </a:r>
              <a:r>
                <a:rPr kumimoji="0" lang="en-US" altLang="ko-KR" sz="850" b="0" i="0" u="none" strike="noStrike" kern="1200" cap="none" spc="0" normalizeH="0" baseline="0" noProof="1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15</a:t>
              </a:r>
              <a:r>
                <a:rPr kumimoji="0" lang="ko-KR" altLang="en-US" sz="850" b="0" i="0" u="none" strike="noStrike" kern="1200" cap="none" spc="0" normalizeH="0" baseline="0" noProof="1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일 이내 </a:t>
              </a:r>
              <a:endParaRPr kumimoji="0" lang="en-US" sz="850" b="0" i="0" u="none" strike="noStrike" kern="120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Noto Sans KR Light" panose="020B0300000000000000" pitchFamily="34" charset="-127"/>
                <a:ea typeface="Noto Sans KR Light" panose="020B0300000000000000" pitchFamily="34" charset="-127"/>
                <a:cs typeface="+mn-cs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477AB63-59F7-4C4E-8774-4CF55CE0F58B}"/>
                </a:ext>
              </a:extLst>
            </p:cNvPr>
            <p:cNvSpPr txBox="1"/>
            <p:nvPr/>
          </p:nvSpPr>
          <p:spPr>
            <a:xfrm>
              <a:off x="5282227" y="2491858"/>
              <a:ext cx="7104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STEP 3</a:t>
              </a:r>
              <a:endParaRPr lang="ko-KR" altLang="en-US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3DD1B8EE-649F-49C5-810C-2D522C945625}"/>
                </a:ext>
              </a:extLst>
            </p:cNvPr>
            <p:cNvSpPr txBox="1"/>
            <p:nvPr/>
          </p:nvSpPr>
          <p:spPr>
            <a:xfrm>
              <a:off x="5285433" y="2751925"/>
              <a:ext cx="7040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실질심사</a:t>
              </a:r>
              <a:endParaRPr lang="ko-KR" altLang="en-US" sz="1100" dirty="0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5012873-034A-41A6-9BB7-0CD46AD2AFC6}"/>
              </a:ext>
            </a:extLst>
          </p:cNvPr>
          <p:cNvGrpSpPr/>
          <p:nvPr/>
        </p:nvGrpSpPr>
        <p:grpSpPr>
          <a:xfrm>
            <a:off x="6721977" y="2491858"/>
            <a:ext cx="1048685" cy="1156034"/>
            <a:chOff x="6759555" y="2491858"/>
            <a:chExt cx="1048685" cy="1156034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A05D33C-69BD-407C-A490-A093A6CE12A3}"/>
                </a:ext>
              </a:extLst>
            </p:cNvPr>
            <p:cNvSpPr txBox="1"/>
            <p:nvPr/>
          </p:nvSpPr>
          <p:spPr>
            <a:xfrm>
              <a:off x="6845781" y="3032339"/>
              <a:ext cx="876233" cy="615553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850" b="0" i="0" u="none" strike="noStrike" kern="1200" cap="none" spc="0" normalizeH="0" baseline="0" noProof="1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기업심사위원회 심의 대상 해당시 </a:t>
              </a:r>
              <a:endParaRPr kumimoji="0" lang="en-US" altLang="ko-KR" sz="850" b="0" i="0" u="none" strike="noStrike" kern="120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Noto Sans KR Light" panose="020B0300000000000000" pitchFamily="34" charset="-127"/>
                <a:ea typeface="Noto Sans KR Light" panose="020B0300000000000000" pitchFamily="34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850" b="0" i="0" u="none" strike="noStrike" kern="1200" cap="none" spc="0" normalizeH="0" baseline="0" noProof="1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Noto Sans KR Light" panose="020B0300000000000000" pitchFamily="34" charset="-127"/>
                  <a:ea typeface="Noto Sans KR Light" panose="020B0300000000000000" pitchFamily="34" charset="-127"/>
                  <a:cs typeface="+mn-cs"/>
                </a:rPr>
                <a:t>심의 후 상장폐지 결정</a:t>
              </a:r>
              <a:endParaRPr kumimoji="0" lang="en-US" sz="850" b="0" i="0" u="none" strike="noStrike" kern="1200" cap="none" spc="0" normalizeH="0" baseline="0" noProof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Noto Sans KR Light" panose="020B0300000000000000" pitchFamily="34" charset="-127"/>
                <a:ea typeface="Noto Sans KR Light" panose="020B0300000000000000" pitchFamily="34" charset="-127"/>
                <a:cs typeface="+mn-cs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E199484-D92D-449D-BC41-9E828061F8D1}"/>
                </a:ext>
              </a:extLst>
            </p:cNvPr>
            <p:cNvSpPr txBox="1"/>
            <p:nvPr/>
          </p:nvSpPr>
          <p:spPr>
            <a:xfrm>
              <a:off x="6928672" y="2491858"/>
              <a:ext cx="7104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b="1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STEP 4</a:t>
              </a:r>
              <a:endParaRPr lang="ko-KR" altLang="en-US" sz="1200" b="1" dirty="0"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FF295E61-457D-44DC-886B-80F2545D3EF8}"/>
                </a:ext>
              </a:extLst>
            </p:cNvPr>
            <p:cNvSpPr txBox="1"/>
            <p:nvPr/>
          </p:nvSpPr>
          <p:spPr>
            <a:xfrm>
              <a:off x="6759555" y="2751925"/>
              <a:ext cx="104868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기업심사위원회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7179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악재 공시 시점에 따른 </a:t>
            </a:r>
            <a:br>
              <a:rPr lang="en-US" altLang="ko-KR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</a:b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기업 주가의 영향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4893470" y="1398010"/>
            <a:ext cx="3776400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100" b="0" i="0" dirty="0">
                <a:solidFill>
                  <a:srgbClr val="222222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국내기업은 주가에 부정적인 실적을 장 마감 시각 이후 또는 </a:t>
            </a:r>
            <a:r>
              <a:rPr lang="ko-KR" altLang="en-US" sz="1100" dirty="0">
                <a:solidFill>
                  <a:srgbClr val="22222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금요일에 발표하는 경향이 있음</a:t>
            </a:r>
            <a:endParaRPr lang="en-US" altLang="ko-KR" sz="1100" b="0" i="0" dirty="0">
              <a:solidFill>
                <a:srgbClr val="222222"/>
              </a:solidFill>
              <a:effectLst/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altLang="ko-KR" sz="1100" dirty="0">
              <a:solidFill>
                <a:srgbClr val="222222"/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22222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■ 늑장공시에 관한 연구결과</a:t>
            </a:r>
            <a:endParaRPr lang="en-US" altLang="ko-KR" sz="1200" b="1" dirty="0">
              <a:solidFill>
                <a:srgbClr val="222222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100" dirty="0">
                <a:solidFill>
                  <a:srgbClr val="22222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100" b="0" i="0" dirty="0">
                <a:solidFill>
                  <a:srgbClr val="222222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- </a:t>
            </a:r>
            <a:r>
              <a:rPr lang="ko-KR" altLang="en-US" sz="1100" b="1" i="0" dirty="0">
                <a:solidFill>
                  <a:srgbClr val="222222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미국 연구결과</a:t>
            </a:r>
            <a:endParaRPr lang="en-US" altLang="ko-KR" sz="1100" b="1" i="0" dirty="0">
              <a:solidFill>
                <a:srgbClr val="222222"/>
              </a:solidFill>
              <a:effectLst/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90488" lvl="0" indent="-90488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100" b="0" i="0" dirty="0">
                <a:solidFill>
                  <a:srgbClr val="222222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단기간에는 과소반응에 의해 주가 하락폭이 적을 수 있지만</a:t>
            </a:r>
            <a:r>
              <a:rPr lang="en-US" altLang="ko-KR" sz="1100" dirty="0">
                <a:solidFill>
                  <a:srgbClr val="22222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</a:t>
            </a:r>
            <a:r>
              <a:rPr lang="ko-KR" altLang="en-US" sz="1100" b="0" i="0" dirty="0">
                <a:solidFill>
                  <a:srgbClr val="222222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장기적으로 </a:t>
            </a:r>
            <a:r>
              <a:rPr lang="ko-KR" altLang="en-US" sz="1100" dirty="0">
                <a:solidFill>
                  <a:srgbClr val="22222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주가가 정상수준을 찾아 감</a:t>
            </a:r>
            <a:endParaRPr lang="en-US" altLang="ko-KR" sz="1100" dirty="0">
              <a:solidFill>
                <a:srgbClr val="222222"/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altLang="ko-KR" sz="700" b="0" i="0" dirty="0">
              <a:solidFill>
                <a:srgbClr val="222222"/>
              </a:solidFill>
              <a:effectLst/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100" dirty="0">
                <a:solidFill>
                  <a:srgbClr val="22222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- </a:t>
            </a:r>
            <a:r>
              <a:rPr lang="ko-KR" altLang="en-US" sz="1100" b="1" i="0" dirty="0">
                <a:solidFill>
                  <a:srgbClr val="222222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한국 연구결과</a:t>
            </a:r>
            <a:r>
              <a:rPr lang="en-US" altLang="ko-KR" sz="1100" b="1" i="0" dirty="0">
                <a:solidFill>
                  <a:srgbClr val="222222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(1)</a:t>
            </a:r>
            <a:endParaRPr lang="en-US" altLang="ko-KR" sz="1100" b="1" dirty="0">
              <a:solidFill>
                <a:srgbClr val="222222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87313" lvl="0" indent="-87313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100" b="0" i="0" dirty="0">
                <a:solidFill>
                  <a:srgbClr val="222222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장 마감 시각 이후 공시정보에 대한 주의가 약해지지 않고</a:t>
            </a:r>
            <a:r>
              <a:rPr lang="en-US" altLang="ko-KR" sz="1100" b="0" i="0" dirty="0">
                <a:solidFill>
                  <a:srgbClr val="222222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 </a:t>
            </a:r>
            <a:r>
              <a:rPr lang="ko-KR" altLang="en-US" sz="1100" b="0" i="0" dirty="0">
                <a:solidFill>
                  <a:srgbClr val="222222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다음날 장 시작 전 미디어 등에</a:t>
            </a:r>
            <a:r>
              <a:rPr lang="ko-KR" altLang="en-US" sz="1100" dirty="0">
                <a:solidFill>
                  <a:srgbClr val="22222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서 반복적으로 강조되어 더 </a:t>
            </a:r>
            <a:r>
              <a:rPr lang="ko-KR" altLang="en-US" sz="1100" b="0" i="0" dirty="0">
                <a:solidFill>
                  <a:srgbClr val="222222"/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부정적인 영향을 끼침</a:t>
            </a:r>
            <a:endParaRPr lang="en-US" altLang="ko-KR" sz="1200" dirty="0">
              <a:solidFill>
                <a:srgbClr val="222222"/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263525" lvl="0" indent="-176213" algn="l" rtl="0">
              <a:spcBef>
                <a:spcPts val="600"/>
              </a:spcBef>
              <a:spcAft>
                <a:spcPts val="0"/>
              </a:spcAft>
              <a:buNone/>
              <a:tabLst>
                <a:tab pos="363538" algn="l"/>
              </a:tabLst>
            </a:pPr>
            <a:r>
              <a:rPr lang="en-US" altLang="ko-KR" sz="1200" dirty="0">
                <a:solidFill>
                  <a:srgbClr val="22222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</a:t>
            </a:r>
            <a:r>
              <a:rPr lang="en-US" altLang="ko-KR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* </a:t>
            </a:r>
            <a:r>
              <a:rPr lang="ko-KR" altLang="en-US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강태수</a:t>
            </a:r>
            <a:r>
              <a:rPr lang="en-US" altLang="ko-KR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</a:t>
            </a:r>
            <a:r>
              <a:rPr lang="ko-KR" altLang="en-US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정태훈</a:t>
            </a:r>
            <a:r>
              <a:rPr lang="en-US" altLang="ko-KR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“</a:t>
            </a:r>
            <a:r>
              <a:rPr lang="ko-KR" altLang="en-US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기업공시의 시점과 주식시장의 반응 </a:t>
            </a:r>
            <a:r>
              <a:rPr lang="en-US" altLang="ko-KR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”,  </a:t>
            </a:r>
            <a:r>
              <a:rPr lang="ko-KR" altLang="en-US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금융경제연구 제</a:t>
            </a:r>
            <a:r>
              <a:rPr lang="en-US" altLang="ko-KR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263</a:t>
            </a:r>
            <a:r>
              <a:rPr lang="ko-KR" altLang="en-US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호</a:t>
            </a:r>
            <a:r>
              <a:rPr lang="en-US" altLang="ko-KR" sz="1000" b="0" i="0" dirty="0">
                <a:solidFill>
                  <a:schemeClr val="bg1">
                    <a:lumMod val="65000"/>
                  </a:schemeClr>
                </a:solidFill>
                <a:effectLst/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 2006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</a:t>
            </a:r>
            <a:endParaRPr lang="en-US" altLang="ko-KR" sz="4000" b="1" i="0" dirty="0">
              <a:solidFill>
                <a:srgbClr val="222222"/>
              </a:solidFill>
              <a:effectLst/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188" name="Google Shape;188;p23"/>
          <p:cNvGrpSpPr/>
          <p:nvPr/>
        </p:nvGrpSpPr>
        <p:grpSpPr>
          <a:xfrm>
            <a:off x="8176601" y="649018"/>
            <a:ext cx="355087" cy="295596"/>
            <a:chOff x="1244325" y="314425"/>
            <a:chExt cx="444525" cy="370050"/>
          </a:xfrm>
        </p:grpSpPr>
        <p:sp>
          <p:nvSpPr>
            <p:cNvPr id="189" name="Google Shape;189;p23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title"/>
          </p:nvPr>
        </p:nvSpPr>
        <p:spPr>
          <a:xfrm>
            <a:off x="4483099" y="393475"/>
            <a:ext cx="3460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악재 공시 시점에 따른 </a:t>
            </a:r>
            <a:br>
              <a:rPr lang="en-US" altLang="ko-KR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</a:br>
            <a:r>
              <a:rPr lang="ko-KR" altLang="en-US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기업 주가의 영향</a:t>
            </a:r>
            <a:endParaRPr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4893471" y="1398010"/>
            <a:ext cx="3638218" cy="29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200" b="1" dirty="0">
                <a:solidFill>
                  <a:srgbClr val="22222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■ 늑장공시에 관한 연구결과 </a:t>
            </a:r>
            <a:r>
              <a:rPr lang="en-US" altLang="ko-KR" sz="1200" b="1" dirty="0">
                <a:solidFill>
                  <a:srgbClr val="22222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(</a:t>
            </a:r>
            <a:r>
              <a:rPr lang="ko-KR" altLang="en-US" sz="1200" b="1" dirty="0">
                <a:solidFill>
                  <a:srgbClr val="22222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계속</a:t>
            </a:r>
            <a:r>
              <a:rPr lang="en-US" altLang="ko-KR" sz="1200" b="1" dirty="0">
                <a:solidFill>
                  <a:srgbClr val="22222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altLang="en-US" sz="1100" dirty="0">
                <a:solidFill>
                  <a:srgbClr val="22222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endParaRPr lang="ko-KR" altLang="en-US" sz="1100" b="0" i="0" dirty="0">
              <a:solidFill>
                <a:srgbClr val="222222"/>
              </a:solidFill>
              <a:effectLst/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altLang="ko-KR" sz="1100" dirty="0">
                <a:solidFill>
                  <a:srgbClr val="22222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- </a:t>
            </a:r>
            <a:r>
              <a:rPr lang="ko-KR" altLang="en-US" sz="1100" b="1" i="0" dirty="0">
                <a:solidFill>
                  <a:srgbClr val="222222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한국 연구결과</a:t>
            </a:r>
            <a:r>
              <a:rPr lang="en-US" altLang="ko-KR" sz="1100" b="1" i="0" dirty="0">
                <a:solidFill>
                  <a:srgbClr val="222222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(2)</a:t>
            </a:r>
            <a:endParaRPr lang="ko-KR" altLang="en-US" sz="1100" b="1" dirty="0">
              <a:solidFill>
                <a:srgbClr val="222222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88900" indent="0">
              <a:lnSpc>
                <a:spcPct val="130000"/>
              </a:lnSpc>
              <a:buNone/>
            </a:pP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경영자는 나쁜 소식의 부정적 공시효과를 감소시키기 위하여 나쁜 소식을 장 후에 공시함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</a:t>
            </a:r>
          </a:p>
          <a:p>
            <a:pPr marL="88900" indent="0">
              <a:lnSpc>
                <a:spcPct val="130000"/>
              </a:lnSpc>
              <a:buNone/>
            </a:pP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이는 보다 많은 투자자에게 정보를 해석할 충분한 시간을 제공하게 되고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</a:t>
            </a: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이로 인해 보다 효율적인 가격발견이 가능해져 오히려 부정적 공시효과가 커지게 됨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 </a:t>
            </a:r>
          </a:p>
          <a:p>
            <a:pPr marL="88900" indent="0">
              <a:lnSpc>
                <a:spcPct val="130000"/>
              </a:lnSpc>
              <a:buNone/>
            </a:pPr>
            <a:r>
              <a:rPr lang="ko-KR" altLang="en-US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경영자가 부정적 공시효과를 의도적으로 감소시키고자 한다면 오히려 나쁜 뉴스를 장중에 공시하는 것이 유리함</a:t>
            </a:r>
            <a:r>
              <a:rPr lang="en-US" altLang="ko-KR" sz="1100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</a:t>
            </a:r>
            <a:endParaRPr lang="ko-KR" altLang="en-US" sz="1100" b="1" i="0" dirty="0">
              <a:solidFill>
                <a:srgbClr val="222222"/>
              </a:solidFill>
              <a:effectLst/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indent="0">
              <a:buNone/>
            </a:pPr>
            <a:r>
              <a:rPr lang="en-US" altLang="ko-KR" sz="1100" dirty="0">
                <a:solidFill>
                  <a:srgbClr val="22222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</a:t>
            </a:r>
          </a:p>
          <a:p>
            <a:pPr marL="0" indent="0">
              <a:buNone/>
            </a:pPr>
            <a:endParaRPr lang="en-US" altLang="ko-KR" sz="1100" dirty="0">
              <a:solidFill>
                <a:srgbClr val="222222"/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90488" indent="-90488">
              <a:buNone/>
              <a:tabLst>
                <a:tab pos="90488" algn="l"/>
              </a:tabLst>
            </a:pP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* 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강태수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정태훈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“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기업공시의 시점과 주식시장의 반응 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”,  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금융경제연구 제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263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호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 2006.</a:t>
            </a:r>
            <a:endParaRPr lang="en-US" altLang="ko-KR" sz="1000" b="1" dirty="0">
              <a:solidFill>
                <a:srgbClr val="222222"/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ko-KR" altLang="en-US" sz="11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sldNum" idx="12"/>
          </p:nvPr>
        </p:nvSpPr>
        <p:spPr>
          <a:xfrm>
            <a:off x="8750400" y="4356225"/>
            <a:ext cx="393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188" name="Google Shape;188;p23"/>
          <p:cNvGrpSpPr/>
          <p:nvPr/>
        </p:nvGrpSpPr>
        <p:grpSpPr>
          <a:xfrm>
            <a:off x="8176601" y="649018"/>
            <a:ext cx="355087" cy="295596"/>
            <a:chOff x="1244325" y="314425"/>
            <a:chExt cx="444525" cy="370050"/>
          </a:xfrm>
        </p:grpSpPr>
        <p:sp>
          <p:nvSpPr>
            <p:cNvPr id="189" name="Google Shape;189;p23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74599044"/>
      </p:ext>
    </p:extLst>
  </p:cSld>
  <p:clrMapOvr>
    <a:masterClrMapping/>
  </p:clrMapOvr>
</p:sld>
</file>

<file path=ppt/theme/theme1.xml><?xml version="1.0" encoding="utf-8"?>
<a:theme xmlns:a="http://schemas.openxmlformats.org/drawingml/2006/main" name="Basset template">
  <a:themeElements>
    <a:clrScheme name="Custom 347">
      <a:dk1>
        <a:srgbClr val="434343"/>
      </a:dk1>
      <a:lt1>
        <a:srgbClr val="FFFFFF"/>
      </a:lt1>
      <a:dk2>
        <a:srgbClr val="D9D9D9"/>
      </a:dk2>
      <a:lt2>
        <a:srgbClr val="F1F1F1"/>
      </a:lt2>
      <a:accent1>
        <a:srgbClr val="FFB000"/>
      </a:accent1>
      <a:accent2>
        <a:srgbClr val="FFE19E"/>
      </a:accent2>
      <a:accent3>
        <a:srgbClr val="6D9EEB"/>
      </a:accent3>
      <a:accent4>
        <a:srgbClr val="C9DAF8"/>
      </a:accent4>
      <a:accent5>
        <a:srgbClr val="93C47D"/>
      </a:accent5>
      <a:accent6>
        <a:srgbClr val="D9EAD3"/>
      </a:accent6>
      <a:hlink>
        <a:srgbClr val="FF99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</TotalTime>
  <Words>1164</Words>
  <Application>Microsoft Office PowerPoint</Application>
  <PresentationFormat>화면 슬라이드 쇼(16:9)</PresentationFormat>
  <Paragraphs>176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6" baseType="lpstr">
      <vt:lpstr>Wingdings</vt:lpstr>
      <vt:lpstr>Noto Sans KR Black</vt:lpstr>
      <vt:lpstr>맑은 고딕</vt:lpstr>
      <vt:lpstr>Barlow</vt:lpstr>
      <vt:lpstr>Arial</vt:lpstr>
      <vt:lpstr>HY헤드라인M</vt:lpstr>
      <vt:lpstr>Noto Sans KR Light</vt:lpstr>
      <vt:lpstr>Noto Sans KR Medium</vt:lpstr>
      <vt:lpstr>Noto Serif KR Medium</vt:lpstr>
      <vt:lpstr>나눔고딕</vt:lpstr>
      <vt:lpstr>Basset template</vt:lpstr>
      <vt:lpstr>올빼미식 늑장 공시로  다 가릴 수는 없다  … 한화 …  7조 박우열 박지미 박형석 서덕철 이세규</vt:lpstr>
      <vt:lpstr>1. 기업공시제도</vt:lpstr>
      <vt:lpstr>기업공시제도</vt:lpstr>
      <vt:lpstr>기업공시제도</vt:lpstr>
      <vt:lpstr>불성실공시</vt:lpstr>
      <vt:lpstr>상장적격성 실질검사</vt:lpstr>
      <vt:lpstr>상장적격성 실질검사</vt:lpstr>
      <vt:lpstr>악재 공시 시점에 따른  기업 주가의 영향</vt:lpstr>
      <vt:lpstr>악재 공시 시점에 따른  기업 주가의 영향</vt:lpstr>
      <vt:lpstr>악재 공시 시점에 따른  기업 주가의 영향</vt:lpstr>
      <vt:lpstr>2. 국내 늑장공시 관련 사례</vt:lpstr>
      <vt:lpstr>국내사례분석 - 한미약품</vt:lpstr>
      <vt:lpstr>국내사례분석 - 한미약품</vt:lpstr>
      <vt:lpstr>국내사례분석 - 한미약품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올빼미식 늑장 공시로  다 가릴 수는 없다  … 한화 …  7조 박우열 박지미 박형석 서덕철 이세규</dc:title>
  <dc:creator>Jimi Park</dc:creator>
  <cp:lastModifiedBy>Park Jimi</cp:lastModifiedBy>
  <cp:revision>18</cp:revision>
  <dcterms:modified xsi:type="dcterms:W3CDTF">2022-03-27T13:05:09Z</dcterms:modified>
</cp:coreProperties>
</file>